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438" r:id="rId5"/>
    <p:sldId id="447" r:id="rId6"/>
    <p:sldId id="456" r:id="rId7"/>
    <p:sldId id="445" r:id="rId8"/>
    <p:sldId id="440" r:id="rId9"/>
    <p:sldId id="446" r:id="rId10"/>
    <p:sldId id="450" r:id="rId11"/>
    <p:sldId id="451" r:id="rId12"/>
    <p:sldId id="428" r:id="rId13"/>
    <p:sldId id="468" r:id="rId14"/>
    <p:sldId id="469" r:id="rId15"/>
    <p:sldId id="441" r:id="rId16"/>
    <p:sldId id="461" r:id="rId17"/>
    <p:sldId id="458" r:id="rId18"/>
    <p:sldId id="466" r:id="rId19"/>
    <p:sldId id="460" r:id="rId20"/>
    <p:sldId id="457" r:id="rId21"/>
    <p:sldId id="452" r:id="rId22"/>
    <p:sldId id="444" r:id="rId23"/>
    <p:sldId id="464" r:id="rId24"/>
    <p:sldId id="465" r:id="rId25"/>
    <p:sldId id="442" r:id="rId26"/>
    <p:sldId id="443" r:id="rId27"/>
    <p:sldId id="467" r:id="rId28"/>
    <p:sldId id="454" r:id="rId29"/>
    <p:sldId id="453" r:id="rId30"/>
    <p:sldId id="399" r:id="rId31"/>
    <p:sldId id="463" r:id="rId32"/>
    <p:sldId id="448" r:id="rId33"/>
    <p:sldId id="459" r:id="rId34"/>
  </p:sldIdLst>
  <p:sldSz cx="12192000" cy="6858000"/>
  <p:notesSz cx="6858000" cy="11620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D0AE28D-26D8-44D2-A08C-1D9BDD145BF2}">
          <p14:sldIdLst>
            <p14:sldId id="438"/>
            <p14:sldId id="447"/>
            <p14:sldId id="456"/>
            <p14:sldId id="445"/>
            <p14:sldId id="440"/>
            <p14:sldId id="446"/>
            <p14:sldId id="450"/>
            <p14:sldId id="451"/>
            <p14:sldId id="428"/>
            <p14:sldId id="468"/>
            <p14:sldId id="469"/>
            <p14:sldId id="441"/>
            <p14:sldId id="461"/>
            <p14:sldId id="458"/>
            <p14:sldId id="466"/>
            <p14:sldId id="460"/>
            <p14:sldId id="457"/>
            <p14:sldId id="452"/>
            <p14:sldId id="444"/>
            <p14:sldId id="464"/>
            <p14:sldId id="465"/>
            <p14:sldId id="442"/>
            <p14:sldId id="443"/>
            <p14:sldId id="467"/>
            <p14:sldId id="454"/>
            <p14:sldId id="453"/>
            <p14:sldId id="399"/>
            <p14:sldId id="463"/>
            <p14:sldId id="448"/>
            <p14:sldId id="459"/>
          </p14:sldIdLst>
        </p14:section>
      </p14:sectionLst>
    </p:ext>
    <p:ext uri="{EFAFB233-063F-42B5-8137-9DF3F51BA10A}">
      <p15:sldGuideLst xmlns:p15="http://schemas.microsoft.com/office/powerpoint/2012/main">
        <p15:guide id="1" pos="393" userDrawn="1">
          <p15:clr>
            <a:srgbClr val="A4A3A4"/>
          </p15:clr>
        </p15:guide>
        <p15:guide id="2" orient="horz" pos="323" userDrawn="1">
          <p15:clr>
            <a:srgbClr val="A4A3A4"/>
          </p15:clr>
        </p15:guide>
        <p15:guide id="3" pos="7287" userDrawn="1">
          <p15:clr>
            <a:srgbClr val="A4A3A4"/>
          </p15:clr>
        </p15:guide>
        <p15:guide id="4" orient="horz" pos="1071" userDrawn="1">
          <p15:clr>
            <a:srgbClr val="A4A3A4"/>
          </p15:clr>
        </p15:guide>
        <p15:guide id="5" orient="horz" pos="1752" userDrawn="1">
          <p15:clr>
            <a:srgbClr val="A4A3A4"/>
          </p15:clr>
        </p15:guide>
        <p15:guide id="6" orient="horz" pos="2183" userDrawn="1">
          <p15:clr>
            <a:srgbClr val="A4A3A4"/>
          </p15:clr>
        </p15:guide>
        <p15:guide id="7" orient="horz" pos="3022" userDrawn="1">
          <p15:clr>
            <a:srgbClr val="A4A3A4"/>
          </p15:clr>
        </p15:guide>
        <p15:guide id="8" pos="6788" userDrawn="1">
          <p15:clr>
            <a:srgbClr val="A4A3A4"/>
          </p15:clr>
        </p15:guide>
        <p15:guide id="9" orient="horz" pos="2546" userDrawn="1">
          <p15:clr>
            <a:srgbClr val="A4A3A4"/>
          </p15:clr>
        </p15:guide>
        <p15:guide id="10" orient="horz" pos="16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9BFF"/>
    <a:srgbClr val="7A67F8"/>
    <a:srgbClr val="67E5AD"/>
    <a:srgbClr val="F85977"/>
    <a:srgbClr val="1C1B20"/>
    <a:srgbClr val="242424"/>
    <a:srgbClr val="F55B79"/>
    <a:srgbClr val="E3E0F3"/>
    <a:srgbClr val="2EB87A"/>
    <a:srgbClr val="249D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EDAC1A-5A89-4025-B30F-03AB6049FC01}" v="41" dt="2019-05-28T11:29:13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2" autoAdjust="0"/>
    <p:restoredTop sz="70365" autoAdjust="0"/>
  </p:normalViewPr>
  <p:slideViewPr>
    <p:cSldViewPr snapToGrid="0">
      <p:cViewPr varScale="1">
        <p:scale>
          <a:sx n="80" d="100"/>
          <a:sy n="80" d="100"/>
        </p:scale>
        <p:origin x="1710" y="90"/>
      </p:cViewPr>
      <p:guideLst>
        <p:guide pos="393"/>
        <p:guide orient="horz" pos="323"/>
        <p:guide pos="7287"/>
        <p:guide orient="horz" pos="1071"/>
        <p:guide orient="horz" pos="1752"/>
        <p:guide orient="horz" pos="2183"/>
        <p:guide orient="horz" pos="3022"/>
        <p:guide pos="6788"/>
        <p:guide orient="horz" pos="2546"/>
        <p:guide orient="horz" pos="16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4AA1D4-6BCE-3040-AC53-529F3538C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58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0DBDB1-8680-DA49-90B1-0865114F36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58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A35FF5-FFB3-1949-8A3F-7F986918EF24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37BB4A-DF1D-BE40-902B-379027E18D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103313"/>
            <a:ext cx="2971800" cy="58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379B2A-E8DD-DA48-8D9D-F31177B0934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103313"/>
            <a:ext cx="2971800" cy="58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C6AB0E-AAEB-B345-B11C-DFBC94435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2087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8EFEB7-DB7B-4877-A5EB-6B859ABD79A2}" type="datetimeFigureOut">
              <a:rPr lang="en-CA" smtClean="0"/>
              <a:t>2019-05-28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92E5E2-CC7F-460F-9156-252D62909A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32862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unoplatform/talkin-bout-my-generation-how-the-uno-platform-generates-code-part-1-under-the-hood-7664d83c4f90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noon.com/talkin-bout-my-generation-how-the-uno-platform-generates-code-part-2-under-the-hood-9970ac38ad06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thank you for tuning in for my presentation. Today I would like to introduce you to the Uno Platform - C#- and XAML-based cross-platform app development framework that’s bringing Microsoft’s Universal Windows Platform everywhere.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19738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WebAssembly</a:t>
            </a:r>
            <a:r>
              <a:rPr lang="en-US" dirty="0"/>
              <a:t> highlighted - support makes Uno unique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5852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Build on shoulders of giants</a:t>
            </a:r>
          </a:p>
          <a:p>
            <a:pPr marL="171450" indent="-171450">
              <a:buFontTx/>
              <a:buChar char="-"/>
            </a:pPr>
            <a:r>
              <a:rPr lang="en-US" dirty="0"/>
              <a:t>Start with UWP app – do not care you are building cross-platform app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Use all Visual Studio tools</a:t>
            </a:r>
          </a:p>
          <a:p>
            <a:pPr marL="171450" indent="-171450">
              <a:buFontTx/>
              <a:buChar char="-"/>
            </a:pPr>
            <a:r>
              <a:rPr lang="en-US" dirty="0"/>
              <a:t>Rich animations, rich UI – UX matters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MVVM</a:t>
            </a:r>
          </a:p>
          <a:p>
            <a:pPr marL="171450" indent="-171450">
              <a:buFontTx/>
              <a:buChar char="-"/>
            </a:pPr>
            <a:r>
              <a:rPr lang="en-US" dirty="0"/>
              <a:t>Embed native controls in XAML, use platform-specific APIs, interop with </a:t>
            </a:r>
            <a:r>
              <a:rPr lang="en-US" dirty="0" err="1"/>
              <a:t>Xamarin.Forms</a:t>
            </a:r>
            <a:r>
              <a:rPr lang="en-US" dirty="0"/>
              <a:t> possible as well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Users do care about performance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9434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Brief look at architecture</a:t>
            </a:r>
          </a:p>
          <a:p>
            <a:pPr marL="171450" indent="-171450">
              <a:buFontTx/>
              <a:buChar char="-"/>
            </a:pPr>
            <a:r>
              <a:rPr lang="en-US" dirty="0"/>
              <a:t>UWP runs directly against Windows UWP API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Full support for Visual Studio tooling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WASM head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Render using HTML, CSS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Run on Mono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Android, iOS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Native UI libraries (</a:t>
            </a:r>
            <a:r>
              <a:rPr lang="en-US" dirty="0" err="1"/>
              <a:t>UIKit</a:t>
            </a:r>
            <a:r>
              <a:rPr lang="en-US" dirty="0"/>
              <a:t>, Android UI)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Xamarin for native API bindings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Mono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Result – all platforms – native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7914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Full compatibility with UWP XAML</a:t>
            </a:r>
          </a:p>
          <a:p>
            <a:pPr marL="171450" indent="-171450">
              <a:buFontTx/>
              <a:buChar char="-"/>
            </a:pPr>
            <a:r>
              <a:rPr lang="en-US" dirty="0"/>
              <a:t>Includes advanced features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Controls are </a:t>
            </a:r>
            <a:r>
              <a:rPr lang="en-US" dirty="0" err="1"/>
              <a:t>templatable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Conditional XAML to tailor to specific platforms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42594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Uno is not only about UI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need to learn a new 3</a:t>
            </a:r>
            <a:r>
              <a:rPr lang="en-US" baseline="30000" dirty="0"/>
              <a:t>rd</a:t>
            </a:r>
            <a:r>
              <a:rPr lang="en-US" dirty="0"/>
              <a:t> party library, many things out of the box and support keeps growing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9647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9547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show a pre-built demo app which has UWP UI with styling and stuff and then suddenly run the same on Android and iOS.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03745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61258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UWP controls and APIs map to native controls and APIs on every platform</a:t>
            </a:r>
          </a:p>
          <a:p>
            <a:pPr marL="171450" indent="-171450">
              <a:buFontTx/>
              <a:buChar char="-"/>
            </a:pPr>
            <a:r>
              <a:rPr lang="en-US" dirty="0"/>
              <a:t>Mapping is not direct (as opposed to </a:t>
            </a:r>
            <a:r>
              <a:rPr lang="en-US" dirty="0" err="1"/>
              <a:t>Xamarin.Forms</a:t>
            </a:r>
            <a:r>
              <a:rPr lang="en-US" dirty="0"/>
              <a:t>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Support for styling and templates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More freedom in styling and possibility to add features not available on the native control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Goal is to be able to just copy-paste a UWP control template and make it look the same as on Windows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87336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- optimized for machine readability, not human readability. Quote from Jerome: “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explicit casts to </a:t>
            </a:r>
            <a:r>
              <a:rPr lang="en-US" dirty="0" err="1"/>
              <a:t>XamlApplyHandler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were added when we found that the compiler was having to do a lot of computationally-expensive type inference. That one change doubled the compilation speed for large XAML files.</a:t>
            </a:r>
            <a:r>
              <a:rPr lang="en-CA" dirty="0"/>
              <a:t>”</a:t>
            </a:r>
          </a:p>
          <a:p>
            <a:r>
              <a:rPr lang="en-CA" dirty="0">
                <a:hlinkClick r:id="rId3"/>
              </a:rPr>
              <a:t>https://medium.com/@unoplatform/talkin-bout-my-generation-how-the-uno-platform-generates-code-part-1-under-the-hood-7664d83c4f90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4110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topic of my talk is cross-platform app development.</a:t>
            </a:r>
          </a:p>
          <a:p>
            <a:pPr marL="171450" indent="-171450">
              <a:buFontTx/>
              <a:buChar char="-"/>
            </a:pPr>
            <a:r>
              <a:rPr lang="en-US" dirty="0"/>
              <a:t>Challenging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Many approaches and frameworks</a:t>
            </a:r>
          </a:p>
          <a:p>
            <a:pPr marL="171450" indent="-171450">
              <a:buFontTx/>
              <a:buChar char="-"/>
            </a:pPr>
            <a:r>
              <a:rPr lang="en-US" dirty="0"/>
              <a:t>Ongoing search for ideal 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12551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Uno uses Roslyn to create </a:t>
            </a:r>
            <a:r>
              <a:rPr lang="en-CA" dirty="0" err="1"/>
              <a:t>mixins</a:t>
            </a:r>
            <a:r>
              <a:rPr lang="en-CA" dirty="0"/>
              <a:t> for </a:t>
            </a:r>
            <a:r>
              <a:rPr lang="en-CA" dirty="0" err="1"/>
              <a:t>DependencyObject</a:t>
            </a:r>
            <a:r>
              <a:rPr lang="en-CA" dirty="0"/>
              <a:t> implementations and for view types</a:t>
            </a:r>
          </a:p>
          <a:p>
            <a:r>
              <a:rPr lang="en-CA" dirty="0">
                <a:hlinkClick r:id="rId3"/>
              </a:rPr>
              <a:t>https://hackernoon.com/talkin-bout-my-generation-how-the-uno-platform-generates-code-part-2-under-the-hood-9970ac38ad06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23251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Show the Uno.UI solution, demonstrate multi targeting, xyz.platform.cs, #if directives, show on some examples like Launcher, DisplayInformation, show view hierarchy on different systems</a:t>
            </a:r>
          </a:p>
          <a:p>
            <a:endParaRPr lang="en-US"/>
          </a:p>
          <a:p>
            <a:r>
              <a:rPr lang="en-US"/>
              <a:t>Link to the Contributing to Uno blogposts on blog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03745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Uno supports 3</a:t>
            </a:r>
            <a:r>
              <a:rPr lang="en-US" baseline="30000" dirty="0"/>
              <a:t>rd</a:t>
            </a:r>
            <a:r>
              <a:rPr lang="en-US" dirty="0"/>
              <a:t> party libraries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Forks of many OSS projects</a:t>
            </a:r>
          </a:p>
          <a:p>
            <a:pPr marL="171450" indent="-171450">
              <a:buFontTx/>
              <a:buChar char="-"/>
            </a:pPr>
            <a:r>
              <a:rPr lang="en-US" dirty="0"/>
              <a:t>Uno is basically a new target platform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23048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83185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</a:t>
            </a:r>
            <a:r>
              <a:rPr lang="en-US" baseline="0" dirty="0"/>
              <a:t> that this is an app made using Uno to demo Uno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18402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link to contributing to Uno blogposts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9519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Link to Uno Medium blog</a:t>
            </a:r>
          </a:p>
          <a:p>
            <a:endParaRPr lang="en-US" dirty="0"/>
          </a:p>
          <a:p>
            <a:r>
              <a:rPr lang="en-US" dirty="0"/>
              <a:t>I wish you all a great day and I look forward to see what you create with Uno Platform!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5424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Traditional approach – native app for each OS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Requires a team of diverse developers proficient in each technology stack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Time to develop – O(N)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Time to fix bugs – O(N)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Time to develop new features – O(N)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No code-sharing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5466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 better solution we want – single technology stack targeting all platforms</a:t>
            </a:r>
          </a:p>
          <a:p>
            <a:pPr marL="171450" indent="-171450">
              <a:buFontTx/>
              <a:buChar char="-"/>
            </a:pPr>
            <a:r>
              <a:rPr lang="en-US" dirty="0"/>
              <a:t>.NET world – C# + XAML – ideal combination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Code-sharing across multiple platforms</a:t>
            </a:r>
          </a:p>
          <a:p>
            <a:pPr marL="171450" indent="-171450">
              <a:buFontTx/>
              <a:buChar char="-"/>
            </a:pPr>
            <a:r>
              <a:rPr lang="en-US" dirty="0"/>
              <a:t>Lower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Development cost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Bugfixing</a:t>
            </a:r>
            <a:r>
              <a:rPr lang="en-US" dirty="0"/>
              <a:t> cost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982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First attempt at this goal</a:t>
            </a:r>
          </a:p>
          <a:p>
            <a:pPr marL="171450" indent="-171450">
              <a:buFontTx/>
              <a:buChar char="-"/>
            </a:pPr>
            <a:r>
              <a:rPr lang="en-US" dirty="0"/>
              <a:t>Originally - quick prototyping, line-of-business apps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Now - also consumer apps</a:t>
            </a:r>
          </a:p>
          <a:p>
            <a:pPr marL="171450" indent="-171450">
              <a:buFontTx/>
              <a:buChar char="-"/>
            </a:pPr>
            <a:r>
              <a:rPr lang="en-US" dirty="0"/>
              <a:t>XAML dialect – rendered with platform UI controls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Intent – create UI familiar to users of each platform</a:t>
            </a:r>
          </a:p>
          <a:p>
            <a:pPr marL="171450" indent="-171450">
              <a:buFontTx/>
              <a:buChar char="-"/>
            </a:pPr>
            <a:r>
              <a:rPr lang="en-US" dirty="0"/>
              <a:t>Simplified XAML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Only partial support for styling, templating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Different naming conventions vs. UWP and WPF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Background is not a brush – no gradient, etc.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HorizontalAlignment</a:t>
            </a:r>
            <a:r>
              <a:rPr lang="en-US" dirty="0"/>
              <a:t> – </a:t>
            </a:r>
            <a:r>
              <a:rPr lang="en-US" dirty="0" err="1"/>
              <a:t>HorizontalOptions</a:t>
            </a: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Mostly for UI, for other common features </a:t>
            </a:r>
            <a:r>
              <a:rPr lang="en-US" dirty="0" err="1"/>
              <a:t>Xamarin.Essentials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Need to learn new API on top of existing platform skills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0164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Example of classic </a:t>
            </a:r>
            <a:r>
              <a:rPr lang="en-US" dirty="0" err="1"/>
              <a:t>Xamarin.Forms</a:t>
            </a:r>
            <a:r>
              <a:rPr lang="en-US" dirty="0"/>
              <a:t> UI side-by-side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platform looks differently</a:t>
            </a:r>
          </a:p>
          <a:p>
            <a:pPr marL="171450" indent="-171450">
              <a:buFontTx/>
              <a:buChar char="-"/>
            </a:pPr>
            <a:r>
              <a:rPr lang="en-US" dirty="0"/>
              <a:t>Hard to </a:t>
            </a:r>
            <a:r>
              <a:rPr lang="en-US" b="1" dirty="0"/>
              <a:t>unify</a:t>
            </a:r>
            <a:r>
              <a:rPr lang="en-US" dirty="0"/>
              <a:t> the design, </a:t>
            </a:r>
            <a:r>
              <a:rPr lang="en-US" b="1" dirty="0"/>
              <a:t>consistency</a:t>
            </a:r>
          </a:p>
          <a:p>
            <a:pPr marL="171450" indent="-171450">
              <a:buFontTx/>
              <a:buChar char="-"/>
            </a:pPr>
            <a:r>
              <a:rPr lang="en-US" dirty="0"/>
              <a:t>Hard company </a:t>
            </a:r>
            <a:r>
              <a:rPr lang="en-US" b="1" dirty="0"/>
              <a:t>branding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Often need to use </a:t>
            </a:r>
            <a:r>
              <a:rPr lang="en-US" b="1" dirty="0"/>
              <a:t>renderers</a:t>
            </a:r>
            <a:r>
              <a:rPr lang="en-US" dirty="0"/>
              <a:t> to fix oddities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2630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Team recognized the difficulties of building a branded app</a:t>
            </a:r>
          </a:p>
          <a:p>
            <a:pPr marL="171450" indent="-171450">
              <a:buFontTx/>
              <a:buChar char="-"/>
            </a:pPr>
            <a:r>
              <a:rPr lang="en-US" dirty="0"/>
              <a:t>Shell and material visual = solution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Still some </a:t>
            </a:r>
            <a:r>
              <a:rPr lang="en-US" b="1" dirty="0"/>
              <a:t>differences, inconsistencies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No UWP</a:t>
            </a:r>
            <a:r>
              <a:rPr lang="en-US" dirty="0"/>
              <a:t> support (in progress, but not officially supported)</a:t>
            </a:r>
          </a:p>
          <a:p>
            <a:pPr marL="171450" indent="-171450">
              <a:buFontTx/>
              <a:buChar char="-"/>
            </a:pPr>
            <a:r>
              <a:rPr lang="en-US" dirty="0"/>
              <a:t>UWP is key for smooth debugging and dev loop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28637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Developed by </a:t>
            </a:r>
            <a:r>
              <a:rPr lang="en-US" dirty="0" err="1"/>
              <a:t>nventive</a:t>
            </a:r>
            <a:r>
              <a:rPr lang="en-US" dirty="0"/>
              <a:t>, based in Montreal, Canada</a:t>
            </a:r>
          </a:p>
          <a:p>
            <a:pPr marL="171450" indent="-171450">
              <a:buFontTx/>
              <a:buChar char="-"/>
            </a:pPr>
            <a:r>
              <a:rPr lang="en-US" dirty="0"/>
              <a:t>Open sourced in May 2018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7737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6240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 cap="none" baseline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7F4C642-6377-4943-B941-4470C40431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1982" y="6281578"/>
            <a:ext cx="406131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r">
              <a:defRPr sz="1400" b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30887"/>
          </a:xfrm>
        </p:spPr>
        <p:txBody>
          <a:bodyPr lIns="0" tIns="0" rIns="0" bIns="0" anchor="t" anchorCtr="0">
            <a:spAutoFit/>
          </a:bodyPr>
          <a:lstStyle>
            <a:lvl1pPr>
              <a:defRPr sz="28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612370"/>
            <a:ext cx="8534400" cy="5015076"/>
          </a:xfrm>
        </p:spPr>
        <p:txBody>
          <a:bodyPr anchor="t">
            <a:noAutofit/>
          </a:bodyPr>
          <a:lstStyle>
            <a:lvl1pPr marL="285750" indent="-285750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Font typeface="System Font Regular"/>
              <a:buChar char="-"/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C187A31-A822-A942-870A-7771098A3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1982" y="6281578"/>
            <a:ext cx="406131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r">
              <a:defRPr sz="1400" b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A7ECA4-CF01-874E-88C5-30C432AD71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28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/>
            </a:lvl1pPr>
            <a:lvl2pPr>
              <a:buClr>
                <a:schemeClr val="bg1"/>
              </a:buClr>
              <a:defRPr/>
            </a:lvl2pPr>
            <a:lvl3pPr>
              <a:buClr>
                <a:schemeClr val="bg1"/>
              </a:buClr>
              <a:defRPr/>
            </a:lvl3pPr>
            <a:lvl4pPr>
              <a:buClr>
                <a:schemeClr val="bg1"/>
              </a:buClr>
              <a:defRPr/>
            </a:lvl4pPr>
            <a:lvl5pPr>
              <a:buClr>
                <a:schemeClr val="bg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368187E-5456-9145-9B47-282CEE378F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1982" y="6281578"/>
            <a:ext cx="406131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r">
              <a:defRPr sz="1400" b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800" y="446400"/>
            <a:ext cx="8534400" cy="691308"/>
          </a:xfrm>
        </p:spPr>
        <p:txBody>
          <a:bodyPr/>
          <a:lstStyle>
            <a:lvl1pPr>
              <a:defRPr sz="3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1421474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06" y="2014018"/>
            <a:ext cx="4937655" cy="3030538"/>
          </a:xfrm>
        </p:spPr>
        <p:txBody>
          <a:bodyPr anchor="t">
            <a:normAutofit/>
          </a:bodyPr>
          <a:lstStyle>
            <a:lvl1pPr marL="357188" indent="-279400">
              <a:buFont typeface="System Font Regular"/>
              <a:buChar char="-"/>
              <a:tabLst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06545" y="1421474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997736"/>
            <a:ext cx="4929188" cy="3030538"/>
          </a:xfrm>
        </p:spPr>
        <p:txBody>
          <a:bodyPr anchor="t">
            <a:normAutofit/>
          </a:bodyPr>
          <a:lstStyle>
            <a:lvl1pPr marL="357188" indent="-279400">
              <a:buFont typeface="System Font Regular"/>
              <a:buChar char="-"/>
              <a:tabLst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A8704A3-6577-6D4E-B091-37DE049334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61982" y="6281578"/>
            <a:ext cx="406131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r">
              <a:defRPr sz="1400" b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2781362"/>
            <a:ext cx="8534400" cy="15070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7EDDD-F2F9-E242-A9F9-95B47AA36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1982" y="6281578"/>
            <a:ext cx="406131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r">
              <a:defRPr sz="1400" b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04D5ACB-45AE-9548-A116-E5D55260765D}"/>
              </a:ext>
            </a:extLst>
          </p:cNvPr>
          <p:cNvSpPr/>
          <p:nvPr userDrawn="1"/>
        </p:nvSpPr>
        <p:spPr>
          <a:xfrm>
            <a:off x="-65568" y="-73763"/>
            <a:ext cx="12323135" cy="6931763"/>
          </a:xfrm>
          <a:prstGeom prst="rect">
            <a:avLst/>
          </a:prstGeom>
          <a:solidFill>
            <a:srgbClr val="249D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B38348-E56B-E043-8AA1-8342CC6DC4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2000"/>
          </a:blip>
          <a:stretch>
            <a:fillRect/>
          </a:stretch>
        </p:blipFill>
        <p:spPr>
          <a:xfrm rot="949750">
            <a:off x="4206147" y="-11568563"/>
            <a:ext cx="14752505" cy="1466049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F8275-AF26-4688-BABA-018368814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1697B5E-559F-ED48-8482-81339C5F9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19360"/>
            <a:ext cx="10972800" cy="1143000"/>
          </a:xfrm>
        </p:spPr>
        <p:txBody>
          <a:bodyPr/>
          <a:lstStyle>
            <a:lvl1pPr algn="l">
              <a:defRPr sz="30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92BB4D-130D-E848-99E7-E64BC63CB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10747"/>
            <a:ext cx="10972800" cy="461541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C02677-16FD-5944-88F3-D17404F514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-11478639" y="-1751781"/>
            <a:ext cx="14752505" cy="1466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2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99000">
              <a:schemeClr val="tx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81B5E3-E6A8-0E4B-9A20-27D838817DB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211681" y="6178594"/>
            <a:ext cx="950300" cy="381110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F97EAFD-1DDC-A748-AE5C-5F45E2354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1982" y="6281578"/>
            <a:ext cx="406131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r">
              <a:defRPr sz="1400" b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7" r:id="rId6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none" baseline="0">
          <a:ln w="3175" cmpd="sng">
            <a:noFill/>
          </a:ln>
          <a:solidFill>
            <a:srgbClr val="242424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242424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242424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242424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242424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242424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28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xamlcontrolsgallery.platform.uno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ottie.platform.uno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platform.uno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emf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bit.ly/2HDl2S9" TargetMode="External"/><Relationship Id="rId11" Type="http://schemas.openxmlformats.org/officeDocument/2006/relationships/image" Target="../media/image62.png"/><Relationship Id="rId5" Type="http://schemas.openxmlformats.org/officeDocument/2006/relationships/image" Target="../media/image59.svg"/><Relationship Id="rId10" Type="http://schemas.openxmlformats.org/officeDocument/2006/relationships/hyperlink" Target="https://playground.platform.uno/" TargetMode="External"/><Relationship Id="rId4" Type="http://schemas.openxmlformats.org/officeDocument/2006/relationships/image" Target="../media/image58.png"/><Relationship Id="rId9" Type="http://schemas.openxmlformats.org/officeDocument/2006/relationships/hyperlink" Target="https://apple.co/2QowZhg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2JKIRtl" TargetMode="External"/><Relationship Id="rId3" Type="http://schemas.openxmlformats.org/officeDocument/2006/relationships/image" Target="../media/image63.png"/><Relationship Id="rId7" Type="http://schemas.openxmlformats.org/officeDocument/2006/relationships/hyperlink" Target="https://github.com/nventive/Uno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atform.un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64.svg"/><Relationship Id="rId9" Type="http://schemas.openxmlformats.org/officeDocument/2006/relationships/hyperlink" Target="https://bit.ly/2WvknK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svg"/><Relationship Id="rId3" Type="http://schemas.openxmlformats.org/officeDocument/2006/relationships/image" Target="../media/image65.png"/><Relationship Id="rId7" Type="http://schemas.openxmlformats.org/officeDocument/2006/relationships/image" Target="../media/image68.sv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6" Type="http://schemas.openxmlformats.org/officeDocument/2006/relationships/hyperlink" Target="https://blog.mzikmund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svg"/><Relationship Id="rId5" Type="http://schemas.openxmlformats.org/officeDocument/2006/relationships/hyperlink" Target="https://github.com/MartinZikmund/meet-uno-talk" TargetMode="External"/><Relationship Id="rId15" Type="http://schemas.openxmlformats.org/officeDocument/2006/relationships/image" Target="../media/image75.png"/><Relationship Id="rId10" Type="http://schemas.openxmlformats.org/officeDocument/2006/relationships/image" Target="../media/image71.png"/><Relationship Id="rId4" Type="http://schemas.openxmlformats.org/officeDocument/2006/relationships/image" Target="../media/image66.svg"/><Relationship Id="rId9" Type="http://schemas.openxmlformats.org/officeDocument/2006/relationships/image" Target="../media/image70.svg"/><Relationship Id="rId14" Type="http://schemas.openxmlformats.org/officeDocument/2006/relationships/hyperlink" Target="https://github.com/MartinZikmund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3" Type="http://schemas.openxmlformats.org/officeDocument/2006/relationships/image" Target="../media/image6.emf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latform.un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adpis 10">
            <a:extLst>
              <a:ext uri="{FF2B5EF4-FFF2-40B4-BE49-F238E27FC236}">
                <a16:creationId xmlns:a16="http://schemas.microsoft.com/office/drawing/2014/main" id="{47D9F41D-AFC6-479C-9601-BCD8D3C3D9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199" y="4021522"/>
            <a:ext cx="10775149" cy="937697"/>
          </a:xfrm>
        </p:spPr>
        <p:txBody>
          <a:bodyPr/>
          <a:lstStyle/>
          <a:p>
            <a:r>
              <a:rPr lang="en-US" dirty="0"/>
              <a:t>Uno Platform – UWP everywhere</a:t>
            </a:r>
          </a:p>
        </p:txBody>
      </p:sp>
      <p:sp>
        <p:nvSpPr>
          <p:cNvPr id="15" name="Podnadpis 14">
            <a:extLst>
              <a:ext uri="{FF2B5EF4-FFF2-40B4-BE49-F238E27FC236}">
                <a16:creationId xmlns:a16="http://schemas.microsoft.com/office/drawing/2014/main" id="{5A17F97D-39CB-44DF-8D8A-0B90E01837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199" y="5011596"/>
            <a:ext cx="3008335" cy="530201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>
                <a:solidFill>
                  <a:srgbClr val="1C1B20"/>
                </a:solidFill>
              </a:rPr>
              <a:t>Martin Zikmund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76BA1-84CF-44A0-8B3E-8F9380397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5" name="Picture 2" descr="Uno Platform">
            <a:extLst>
              <a:ext uri="{FF2B5EF4-FFF2-40B4-BE49-F238E27FC236}">
                <a16:creationId xmlns:a16="http://schemas.microsoft.com/office/drawing/2014/main" id="{07A2EF68-B964-49C8-AB88-30DC492F0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484" y="282156"/>
            <a:ext cx="3655032" cy="3623725"/>
          </a:xfrm>
          <a:prstGeom prst="rect">
            <a:avLst/>
          </a:prstGeom>
          <a:noFill/>
          <a:effectLst>
            <a:outerShdw blurRad="495300" dist="381000" dir="5400000" algn="ctr" rotWithShape="0">
              <a:srgbClr val="000000">
                <a:alpha val="17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odnadpis 14">
            <a:extLst>
              <a:ext uri="{FF2B5EF4-FFF2-40B4-BE49-F238E27FC236}">
                <a16:creationId xmlns:a16="http://schemas.microsoft.com/office/drawing/2014/main" id="{C9A8A458-8C80-4CDE-8932-0307443BABC1}"/>
              </a:ext>
            </a:extLst>
          </p:cNvPr>
          <p:cNvSpPr txBox="1">
            <a:spLocks/>
          </p:cNvSpPr>
          <p:nvPr/>
        </p:nvSpPr>
        <p:spPr>
          <a:xfrm>
            <a:off x="585199" y="5541797"/>
            <a:ext cx="6400800" cy="7397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1C1B20"/>
                </a:solidFill>
              </a:rPr>
              <a:t>@</a:t>
            </a:r>
            <a:r>
              <a:rPr lang="en-US" sz="2800" dirty="0" err="1">
                <a:solidFill>
                  <a:srgbClr val="1C1B20"/>
                </a:solidFill>
              </a:rPr>
              <a:t>mzikmunddev</a:t>
            </a:r>
            <a:endParaRPr lang="en-US" sz="2800" dirty="0">
              <a:solidFill>
                <a:srgbClr val="1C1B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35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DB5ABA9-A4CB-420F-ABA7-2DFC036E6B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Nadpis 1">
            <a:extLst>
              <a:ext uri="{FF2B5EF4-FFF2-40B4-BE49-F238E27FC236}">
                <a16:creationId xmlns:a16="http://schemas.microsoft.com/office/drawing/2014/main" id="{CF6DF04F-4739-4E18-8598-63E430CA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US" sz="3200" b="0" dirty="0"/>
              <a:t>Uno Platform UI comparison</a:t>
            </a:r>
          </a:p>
        </p:txBody>
      </p:sp>
      <p:pic>
        <p:nvPicPr>
          <p:cNvPr id="11" name="Obrázek 10" descr="Obsah obrázku snímek obrazovky&#10;&#10;Popis byl vytvořen automaticky">
            <a:extLst>
              <a:ext uri="{FF2B5EF4-FFF2-40B4-BE49-F238E27FC236}">
                <a16:creationId xmlns:a16="http://schemas.microsoft.com/office/drawing/2014/main" id="{857DEDE1-04D6-446C-956F-E9877DAEC5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158"/>
          <a:stretch/>
        </p:blipFill>
        <p:spPr>
          <a:xfrm>
            <a:off x="1641378" y="1162389"/>
            <a:ext cx="3278596" cy="4748244"/>
          </a:xfrm>
          <a:prstGeom prst="rect">
            <a:avLst/>
          </a:prstGeom>
        </p:spPr>
      </p:pic>
      <p:pic>
        <p:nvPicPr>
          <p:cNvPr id="13" name="Obrázek 12" descr="Obsah obrázku snímek obrazovky&#10;&#10;Popis byl vytvořen automaticky">
            <a:extLst>
              <a:ext uri="{FF2B5EF4-FFF2-40B4-BE49-F238E27FC236}">
                <a16:creationId xmlns:a16="http://schemas.microsoft.com/office/drawing/2014/main" id="{72F14E20-6252-42F0-AE62-6AD6CC70CE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18470"/>
          <a:stretch/>
        </p:blipFill>
        <p:spPr>
          <a:xfrm>
            <a:off x="6421999" y="1162389"/>
            <a:ext cx="3278597" cy="4752010"/>
          </a:xfrm>
          <a:prstGeom prst="rect">
            <a:avLst/>
          </a:prstGeom>
        </p:spPr>
      </p:pic>
      <p:sp>
        <p:nvSpPr>
          <p:cNvPr id="14" name="Nadpis 1">
            <a:extLst>
              <a:ext uri="{FF2B5EF4-FFF2-40B4-BE49-F238E27FC236}">
                <a16:creationId xmlns:a16="http://schemas.microsoft.com/office/drawing/2014/main" id="{EAC2266B-8DA8-4D69-AC2C-007EFDF5357B}"/>
              </a:ext>
            </a:extLst>
          </p:cNvPr>
          <p:cNvSpPr txBox="1">
            <a:spLocks/>
          </p:cNvSpPr>
          <p:nvPr/>
        </p:nvSpPr>
        <p:spPr>
          <a:xfrm>
            <a:off x="2440707" y="5939370"/>
            <a:ext cx="1679938" cy="492443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b="0" dirty="0"/>
              <a:t>Android</a:t>
            </a:r>
          </a:p>
        </p:txBody>
      </p:sp>
      <p:sp>
        <p:nvSpPr>
          <p:cNvPr id="15" name="Nadpis 1">
            <a:extLst>
              <a:ext uri="{FF2B5EF4-FFF2-40B4-BE49-F238E27FC236}">
                <a16:creationId xmlns:a16="http://schemas.microsoft.com/office/drawing/2014/main" id="{170580F2-B6EC-42A3-A36F-17DCAF3D3CF1}"/>
              </a:ext>
            </a:extLst>
          </p:cNvPr>
          <p:cNvSpPr txBox="1">
            <a:spLocks/>
          </p:cNvSpPr>
          <p:nvPr/>
        </p:nvSpPr>
        <p:spPr>
          <a:xfrm>
            <a:off x="7221328" y="5946320"/>
            <a:ext cx="1679938" cy="492443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b="0" dirty="0"/>
              <a:t>iOS</a:t>
            </a:r>
          </a:p>
        </p:txBody>
      </p:sp>
    </p:spTree>
    <p:extLst>
      <p:ext uri="{BB962C8B-B14F-4D97-AF65-F5344CB8AC3E}">
        <p14:creationId xmlns:p14="http://schemas.microsoft.com/office/powerpoint/2010/main" val="180094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BB9AC3C8-E410-4540-8190-32AAF0D652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F94BB10-6E79-44DF-8EF9-77C7B4E2E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353" y="1375519"/>
            <a:ext cx="4176063" cy="4483861"/>
          </a:xfrm>
          <a:prstGeom prst="rect">
            <a:avLst/>
          </a:prstGeom>
        </p:spPr>
      </p:pic>
      <p:sp>
        <p:nvSpPr>
          <p:cNvPr id="7" name="Nadpis 1">
            <a:extLst>
              <a:ext uri="{FF2B5EF4-FFF2-40B4-BE49-F238E27FC236}">
                <a16:creationId xmlns:a16="http://schemas.microsoft.com/office/drawing/2014/main" id="{33B62ED3-266F-4E73-8441-3FC280CF7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US" sz="3200" b="0" dirty="0"/>
              <a:t>Uno Platform UI comparison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B0C750E4-318D-41D5-8790-1FB136D01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551" y="1375518"/>
            <a:ext cx="4370676" cy="4483862"/>
          </a:xfrm>
          <a:prstGeom prst="rect">
            <a:avLst/>
          </a:prstGeom>
        </p:spPr>
      </p:pic>
      <p:sp>
        <p:nvSpPr>
          <p:cNvPr id="10" name="Nadpis 1">
            <a:extLst>
              <a:ext uri="{FF2B5EF4-FFF2-40B4-BE49-F238E27FC236}">
                <a16:creationId xmlns:a16="http://schemas.microsoft.com/office/drawing/2014/main" id="{00E83420-CBA5-4A23-98A8-C9C61B48D72C}"/>
              </a:ext>
            </a:extLst>
          </p:cNvPr>
          <p:cNvSpPr txBox="1">
            <a:spLocks/>
          </p:cNvSpPr>
          <p:nvPr/>
        </p:nvSpPr>
        <p:spPr>
          <a:xfrm>
            <a:off x="2739805" y="5920082"/>
            <a:ext cx="940167" cy="492443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b="0" dirty="0"/>
              <a:t>UWP</a:t>
            </a:r>
          </a:p>
        </p:txBody>
      </p:sp>
      <p:sp>
        <p:nvSpPr>
          <p:cNvPr id="11" name="Nadpis 1">
            <a:extLst>
              <a:ext uri="{FF2B5EF4-FFF2-40B4-BE49-F238E27FC236}">
                <a16:creationId xmlns:a16="http://schemas.microsoft.com/office/drawing/2014/main" id="{32CBF48B-2045-4045-A997-B6BAD2F85BF9}"/>
              </a:ext>
            </a:extLst>
          </p:cNvPr>
          <p:cNvSpPr txBox="1">
            <a:spLocks/>
          </p:cNvSpPr>
          <p:nvPr/>
        </p:nvSpPr>
        <p:spPr>
          <a:xfrm>
            <a:off x="6894516" y="5896857"/>
            <a:ext cx="2897735" cy="492443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b="0" dirty="0" err="1"/>
              <a:t>WebAssembly</a:t>
            </a:r>
            <a:endParaRPr lang="en-US" sz="3200" b="0" dirty="0"/>
          </a:p>
        </p:txBody>
      </p:sp>
    </p:spTree>
    <p:extLst>
      <p:ext uri="{BB962C8B-B14F-4D97-AF65-F5344CB8AC3E}">
        <p14:creationId xmlns:p14="http://schemas.microsoft.com/office/powerpoint/2010/main" val="61353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DB134-4994-4D46-98CD-B81D0B101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CA" sz="3200" b="0" dirty="0"/>
              <a:t>Supported platforms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76BA1-84CF-44A0-8B3E-8F9380397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1982" y="6281578"/>
            <a:ext cx="406131" cy="215444"/>
          </a:xfrm>
        </p:spPr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4" name="Rounded Rectangle 31">
            <a:extLst>
              <a:ext uri="{FF2B5EF4-FFF2-40B4-BE49-F238E27FC236}">
                <a16:creationId xmlns:a16="http://schemas.microsoft.com/office/drawing/2014/main" id="{50B271D5-66F3-4C0E-9290-9FEEC34E6C8C}"/>
              </a:ext>
            </a:extLst>
          </p:cNvPr>
          <p:cNvSpPr/>
          <p:nvPr/>
        </p:nvSpPr>
        <p:spPr>
          <a:xfrm>
            <a:off x="4784554" y="1197834"/>
            <a:ext cx="2468221" cy="933378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chemeClr val="tx1">
                <a:lumMod val="85000"/>
              </a:schemeClr>
            </a:solidFill>
          </a:ln>
          <a:effectLst>
            <a:outerShdw blurRad="584200" dist="1346200" dir="5400000" sx="74000" sy="74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t" anchorCtr="0"/>
          <a:lstStyle/>
          <a:p>
            <a:pPr algn="ctr"/>
            <a:endParaRPr lang="en-US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Rounded Rectangle 31">
            <a:extLst>
              <a:ext uri="{FF2B5EF4-FFF2-40B4-BE49-F238E27FC236}">
                <a16:creationId xmlns:a16="http://schemas.microsoft.com/office/drawing/2014/main" id="{0DAA8015-D6FA-4F2E-B1D7-B1B9A03463E2}"/>
              </a:ext>
            </a:extLst>
          </p:cNvPr>
          <p:cNvSpPr/>
          <p:nvPr/>
        </p:nvSpPr>
        <p:spPr>
          <a:xfrm>
            <a:off x="4784554" y="2360620"/>
            <a:ext cx="2468221" cy="933378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chemeClr val="tx1">
                <a:lumMod val="85000"/>
              </a:schemeClr>
            </a:solidFill>
          </a:ln>
          <a:effectLst>
            <a:outerShdw blurRad="584200" dist="1346200" dir="5400000" sx="74000" sy="74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t" anchorCtr="0"/>
          <a:lstStyle/>
          <a:p>
            <a:pPr algn="ctr"/>
            <a:endParaRPr lang="en-US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40F5ACD-C3D7-46D0-AD94-27E06268D5FA}"/>
              </a:ext>
            </a:extLst>
          </p:cNvPr>
          <p:cNvSpPr/>
          <p:nvPr/>
        </p:nvSpPr>
        <p:spPr>
          <a:xfrm>
            <a:off x="4784556" y="3415960"/>
            <a:ext cx="2468221" cy="933378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chemeClr val="tx1">
                <a:lumMod val="85000"/>
              </a:schemeClr>
            </a:solidFill>
          </a:ln>
          <a:effectLst>
            <a:outerShdw blurRad="584200" dist="1346200" dir="5400000" sx="74000" sy="74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t" anchorCtr="0"/>
          <a:lstStyle/>
          <a:p>
            <a:pPr algn="ctr"/>
            <a:endParaRPr lang="en-US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Rounded Rectangle 31">
            <a:extLst>
              <a:ext uri="{FF2B5EF4-FFF2-40B4-BE49-F238E27FC236}">
                <a16:creationId xmlns:a16="http://schemas.microsoft.com/office/drawing/2014/main" id="{97315FF5-E053-4D5B-8EA7-604BA2E81719}"/>
              </a:ext>
            </a:extLst>
          </p:cNvPr>
          <p:cNvSpPr/>
          <p:nvPr/>
        </p:nvSpPr>
        <p:spPr>
          <a:xfrm>
            <a:off x="4784556" y="4494282"/>
            <a:ext cx="2468221" cy="933378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chemeClr val="tx1">
                <a:lumMod val="85000"/>
              </a:schemeClr>
            </a:solidFill>
          </a:ln>
          <a:effectLst>
            <a:outerShdw blurRad="584200" dist="1346200" dir="5400000" sx="74000" sy="74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t" anchorCtr="0"/>
          <a:lstStyle/>
          <a:p>
            <a:pPr algn="ctr"/>
            <a:endParaRPr lang="en-US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331C360-125A-4285-91F1-0037F7271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>
            <a:off x="5775389" y="1341417"/>
            <a:ext cx="660928" cy="66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android logo">
            <a:extLst>
              <a:ext uri="{FF2B5EF4-FFF2-40B4-BE49-F238E27FC236}">
                <a16:creationId xmlns:a16="http://schemas.microsoft.com/office/drawing/2014/main" id="{C60B8DF6-AC02-41BE-9EDD-F23902564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544" y="2432924"/>
            <a:ext cx="587583" cy="689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lated image">
            <a:extLst>
              <a:ext uri="{FF2B5EF4-FFF2-40B4-BE49-F238E27FC236}">
                <a16:creationId xmlns:a16="http://schemas.microsoft.com/office/drawing/2014/main" id="{6BE480B4-1D28-4B78-AFB6-D70CD043A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392" y="3507217"/>
            <a:ext cx="651052" cy="65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63336C8-FB22-463E-81B2-75B32403330D}"/>
              </a:ext>
            </a:extLst>
          </p:cNvPr>
          <p:cNvGrpSpPr/>
          <p:nvPr/>
        </p:nvGrpSpPr>
        <p:grpSpPr>
          <a:xfrm>
            <a:off x="4950394" y="4667448"/>
            <a:ext cx="2255883" cy="587044"/>
            <a:chOff x="3890170" y="3497981"/>
            <a:chExt cx="4322386" cy="112480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628DF81-4BFC-483C-8580-0400E1A7C0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8521" t="19854" r="28521" b="19854"/>
            <a:stretch/>
          </p:blipFill>
          <p:spPr>
            <a:xfrm>
              <a:off x="3890170" y="3505306"/>
              <a:ext cx="1048883" cy="110408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28238ED-93AD-4EBD-A91B-CEED642CD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75303" y="3568785"/>
              <a:ext cx="922081" cy="983554"/>
            </a:xfrm>
            <a:prstGeom prst="rect">
              <a:avLst/>
            </a:prstGeom>
          </p:spPr>
        </p:pic>
        <p:pic>
          <p:nvPicPr>
            <p:cNvPr id="25" name="Picture 24" descr="A picture containing object, clock&#10;&#10;Description generated with high confidence">
              <a:extLst>
                <a:ext uri="{FF2B5EF4-FFF2-40B4-BE49-F238E27FC236}">
                  <a16:creationId xmlns:a16="http://schemas.microsoft.com/office/drawing/2014/main" id="{C80A4538-72FD-4725-8338-48B7D7CBC8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6915" t="6789" r="15589" b="5400"/>
            <a:stretch/>
          </p:blipFill>
          <p:spPr>
            <a:xfrm>
              <a:off x="7059771" y="3497981"/>
              <a:ext cx="1152785" cy="1124805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4AA6298B-0B3E-4982-926F-03EDB0399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01432" y="3562085"/>
              <a:ext cx="1030504" cy="1030504"/>
            </a:xfrm>
            <a:prstGeom prst="rect">
              <a:avLst/>
            </a:prstGeom>
          </p:spPr>
        </p:pic>
      </p:grpSp>
      <p:sp>
        <p:nvSpPr>
          <p:cNvPr id="27" name="Rounded Rectangle 31">
            <a:extLst>
              <a:ext uri="{FF2B5EF4-FFF2-40B4-BE49-F238E27FC236}">
                <a16:creationId xmlns:a16="http://schemas.microsoft.com/office/drawing/2014/main" id="{A49831F1-7CA4-4076-B2AF-FEF181F6CC48}"/>
              </a:ext>
            </a:extLst>
          </p:cNvPr>
          <p:cNvSpPr/>
          <p:nvPr/>
        </p:nvSpPr>
        <p:spPr>
          <a:xfrm>
            <a:off x="4784554" y="5572603"/>
            <a:ext cx="2468221" cy="933378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chemeClr val="tx1">
                <a:lumMod val="85000"/>
              </a:schemeClr>
            </a:solidFill>
          </a:ln>
          <a:effectLst>
            <a:outerShdw blurRad="584200" dist="1346200" dir="5400000" sx="74000" sy="74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t" anchorCtr="0"/>
          <a:lstStyle/>
          <a:p>
            <a:pPr algn="ctr"/>
            <a:endParaRPr lang="en-US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074" name="Picture 2" descr="Image result for macos logo">
            <a:extLst>
              <a:ext uri="{FF2B5EF4-FFF2-40B4-BE49-F238E27FC236}">
                <a16:creationId xmlns:a16="http://schemas.microsoft.com/office/drawing/2014/main" id="{1B4B54B2-4FB4-467E-AE3F-8E488FC7E7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6" r="17850" b="32788"/>
          <a:stretch/>
        </p:blipFill>
        <p:spPr bwMode="auto">
          <a:xfrm>
            <a:off x="5621120" y="5612038"/>
            <a:ext cx="899138" cy="89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B2DEC755-5248-4324-828D-AE1272C58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5053" y="1449079"/>
            <a:ext cx="1192714" cy="43088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UWP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C9AE03EF-AF11-4175-8AA0-284F7BBDC32E}"/>
              </a:ext>
            </a:extLst>
          </p:cNvPr>
          <p:cNvSpPr txBox="1">
            <a:spLocks/>
          </p:cNvSpPr>
          <p:nvPr/>
        </p:nvSpPr>
        <p:spPr>
          <a:xfrm>
            <a:off x="2825531" y="2641906"/>
            <a:ext cx="1431758" cy="430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System Font Regular"/>
              <a:buChar char="-"/>
              <a:defRPr sz="24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sz="22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001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stem Font Regular"/>
              <a:buNone/>
            </a:pPr>
            <a:r>
              <a:rPr lang="en-US" dirty="0"/>
              <a:t>Android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C78CF391-5E27-4B6B-81FB-42A10746FE39}"/>
              </a:ext>
            </a:extLst>
          </p:cNvPr>
          <p:cNvSpPr txBox="1">
            <a:spLocks/>
          </p:cNvSpPr>
          <p:nvPr/>
        </p:nvSpPr>
        <p:spPr>
          <a:xfrm>
            <a:off x="2825531" y="3667205"/>
            <a:ext cx="1431758" cy="430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System Font Regular"/>
              <a:buChar char="-"/>
              <a:defRPr sz="24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sz="22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001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stem Font Regular"/>
              <a:buNone/>
            </a:pPr>
            <a:r>
              <a:rPr lang="en-US" dirty="0"/>
              <a:t>iOS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72F7023A-2975-427A-92EB-20C3A925F993}"/>
              </a:ext>
            </a:extLst>
          </p:cNvPr>
          <p:cNvSpPr txBox="1">
            <a:spLocks/>
          </p:cNvSpPr>
          <p:nvPr/>
        </p:nvSpPr>
        <p:spPr>
          <a:xfrm>
            <a:off x="2382253" y="4697917"/>
            <a:ext cx="2249415" cy="430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System Font Regular"/>
              <a:buChar char="-"/>
              <a:defRPr sz="24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sz="22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001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stem Font Regular"/>
              <a:buNone/>
            </a:pPr>
            <a:r>
              <a:rPr lang="en-US" b="1" dirty="0" err="1"/>
              <a:t>WebAssembly</a:t>
            </a:r>
            <a:endParaRPr lang="en-US" b="1" dirty="0"/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6762E33-9700-4900-ADAB-E3F8A9C165E3}"/>
              </a:ext>
            </a:extLst>
          </p:cNvPr>
          <p:cNvSpPr txBox="1">
            <a:spLocks/>
          </p:cNvSpPr>
          <p:nvPr/>
        </p:nvSpPr>
        <p:spPr>
          <a:xfrm>
            <a:off x="2451153" y="5781609"/>
            <a:ext cx="2180515" cy="430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System Font Regular"/>
              <a:buChar char="-"/>
              <a:defRPr sz="24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sz="22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001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stem Font Regular"/>
              <a:buNone/>
            </a:pPr>
            <a:r>
              <a:rPr lang="en-US" dirty="0"/>
              <a:t>macOS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422F2D3B-73A2-4AD3-99FE-C0E888DFAE94}"/>
              </a:ext>
            </a:extLst>
          </p:cNvPr>
          <p:cNvSpPr txBox="1">
            <a:spLocks/>
          </p:cNvSpPr>
          <p:nvPr/>
        </p:nvSpPr>
        <p:spPr>
          <a:xfrm>
            <a:off x="7468920" y="1449079"/>
            <a:ext cx="1192714" cy="430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System Font Regular"/>
              <a:buChar char="-"/>
              <a:defRPr sz="24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sz="22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001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stem Font Regular"/>
              <a:buNone/>
            </a:pPr>
            <a:r>
              <a:rPr lang="en-US" dirty="0"/>
              <a:t>native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332AD4F4-A355-4FAE-BA78-42566ACE44B6}"/>
              </a:ext>
            </a:extLst>
          </p:cNvPr>
          <p:cNvSpPr txBox="1">
            <a:spLocks/>
          </p:cNvSpPr>
          <p:nvPr/>
        </p:nvSpPr>
        <p:spPr>
          <a:xfrm>
            <a:off x="7349398" y="2641906"/>
            <a:ext cx="1431758" cy="430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System Font Regular"/>
              <a:buChar char="-"/>
              <a:defRPr sz="24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sz="22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001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stem Font Regular"/>
              <a:buNone/>
            </a:pPr>
            <a:r>
              <a:rPr lang="en-US" dirty="0"/>
              <a:t>stable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CA724F90-9F36-403D-9DE5-0CBE0D86986B}"/>
              </a:ext>
            </a:extLst>
          </p:cNvPr>
          <p:cNvSpPr txBox="1">
            <a:spLocks/>
          </p:cNvSpPr>
          <p:nvPr/>
        </p:nvSpPr>
        <p:spPr>
          <a:xfrm>
            <a:off x="7349398" y="3667205"/>
            <a:ext cx="1431758" cy="430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System Font Regular"/>
              <a:buChar char="-"/>
              <a:defRPr sz="24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sz="22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001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stem Font Regular"/>
              <a:buNone/>
            </a:pPr>
            <a:r>
              <a:rPr lang="en-US" dirty="0"/>
              <a:t>stable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D353150F-1F0C-452F-A8B2-9EDBBAA971C8}"/>
              </a:ext>
            </a:extLst>
          </p:cNvPr>
          <p:cNvSpPr txBox="1">
            <a:spLocks/>
          </p:cNvSpPr>
          <p:nvPr/>
        </p:nvSpPr>
        <p:spPr>
          <a:xfrm>
            <a:off x="7175014" y="4697917"/>
            <a:ext cx="1980521" cy="430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System Font Regular"/>
              <a:buChar char="-"/>
              <a:defRPr sz="24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sz="22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001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stem Font Regular"/>
              <a:buNone/>
            </a:pPr>
            <a:r>
              <a:rPr lang="en-US" dirty="0"/>
              <a:t>preview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C74E35DD-EF9D-4C9C-904E-2CB452E05EC7}"/>
              </a:ext>
            </a:extLst>
          </p:cNvPr>
          <p:cNvSpPr txBox="1">
            <a:spLocks/>
          </p:cNvSpPr>
          <p:nvPr/>
        </p:nvSpPr>
        <p:spPr>
          <a:xfrm>
            <a:off x="7275810" y="5781609"/>
            <a:ext cx="2180515" cy="430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System Font Regular"/>
              <a:buChar char="-"/>
              <a:defRPr sz="24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sz="22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001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stem Font Regular"/>
              <a:buNone/>
            </a:pPr>
            <a:r>
              <a:rPr lang="en-US" dirty="0"/>
              <a:t>very preview</a:t>
            </a: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D069740A-B389-4705-B4AE-74D3A09C1DC3}"/>
              </a:ext>
            </a:extLst>
          </p:cNvPr>
          <p:cNvSpPr txBox="1">
            <a:spLocks/>
          </p:cNvSpPr>
          <p:nvPr/>
        </p:nvSpPr>
        <p:spPr>
          <a:xfrm>
            <a:off x="606062" y="4171128"/>
            <a:ext cx="1431758" cy="430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System Font Regular"/>
              <a:buChar char="-"/>
              <a:defRPr sz="24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sz="22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001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stem Font Regular"/>
              <a:buNone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Uno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8088D827-9D5A-47C5-8801-969FFB91C224}"/>
              </a:ext>
            </a:extLst>
          </p:cNvPr>
          <p:cNvSpPr/>
          <p:nvPr/>
        </p:nvSpPr>
        <p:spPr>
          <a:xfrm>
            <a:off x="1726535" y="2360620"/>
            <a:ext cx="655718" cy="4051905"/>
          </a:xfrm>
          <a:prstGeom prst="leftBrace">
            <a:avLst>
              <a:gd name="adj1" fmla="val 8333"/>
              <a:gd name="adj2" fmla="val 50297"/>
            </a:avLst>
          </a:prstGeom>
          <a:ln w="28575">
            <a:solidFill>
              <a:schemeClr val="tx1">
                <a:lumMod val="75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31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CCB65-FEAA-4255-A95E-7C2CE1F00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US" sz="3200" b="0" dirty="0"/>
              <a:t>The Uno 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CC519-340D-4DAF-BAA7-2BF45FACC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Leverage existing tools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Create rich, responsive apps</a:t>
            </a:r>
            <a:endParaRPr lang="en-US" sz="26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Let views do views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Native interoperability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Performance is a feature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4DF3AA-C2E7-45CC-9BF9-F1A8E2BD1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2FF488-092A-4A35-A051-5EAD3853B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139" y="445475"/>
            <a:ext cx="4457799" cy="5360504"/>
          </a:xfrm>
          <a:prstGeom prst="rect">
            <a:avLst/>
          </a:prstGeom>
          <a:effectLst>
            <a:outerShdw blurRad="863600" dist="596900" dir="5400000" algn="ctr" rotWithShape="0">
              <a:srgbClr val="000000">
                <a:alpha val="4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374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F3EAAF66-AF29-4CB6-954E-88BFD3C53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37529" y="247834"/>
            <a:ext cx="7116941" cy="6033744"/>
          </a:xfrm>
          <a:effectLst>
            <a:outerShdw blurRad="584200" dist="406400" dir="5400000" algn="ctr" rotWithShape="0">
              <a:srgbClr val="000000">
                <a:alpha val="8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7F874-90B5-43CB-964E-6DA2E27379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1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617C7-BD2F-4603-AA27-44F7E19B7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US" sz="3200" b="0" dirty="0"/>
              <a:t>Uno UI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A4DA44-5DD5-4E19-A955-4006BAE064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21771FC-C5DF-49A2-88D2-B7F9224B9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612900"/>
            <a:ext cx="6246674" cy="5014913"/>
          </a:xfrm>
        </p:spPr>
        <p:txBody>
          <a:bodyPr/>
          <a:lstStyle/>
          <a:p>
            <a:r>
              <a:rPr lang="en-US" dirty="0"/>
              <a:t>Control/Data templating, styling</a:t>
            </a:r>
          </a:p>
          <a:p>
            <a:r>
              <a:rPr lang="en-US" dirty="0"/>
              <a:t>Animations, </a:t>
            </a:r>
            <a:r>
              <a:rPr lang="en-US" dirty="0" err="1">
                <a:latin typeface="Consolas" panose="020B0609020204030204" pitchFamily="49" charset="0"/>
              </a:rPr>
              <a:t>VisualState</a:t>
            </a:r>
            <a:r>
              <a:rPr lang="en-US" dirty="0"/>
              <a:t>, </a:t>
            </a:r>
            <a:r>
              <a:rPr lang="en-US" dirty="0" err="1">
                <a:latin typeface="Consolas" panose="020B0609020204030204" pitchFamily="49" charset="0"/>
              </a:rPr>
              <a:t>StateTrigger</a:t>
            </a:r>
            <a:endParaRPr lang="en-US" dirty="0"/>
          </a:p>
          <a:p>
            <a:r>
              <a:rPr lang="en-US" dirty="0"/>
              <a:t>Data binding</a:t>
            </a:r>
          </a:p>
          <a:p>
            <a:r>
              <a:rPr lang="en-US" dirty="0"/>
              <a:t>Shapes and Brushes</a:t>
            </a:r>
          </a:p>
          <a:p>
            <a:r>
              <a:rPr lang="en-US" dirty="0"/>
              <a:t>Conditional XAML</a:t>
            </a:r>
          </a:p>
          <a:p>
            <a:r>
              <a:rPr lang="en-US" dirty="0"/>
              <a:t>Native Controls embedding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159B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https://xamlcontrolsgallery.platform.uno/</a:t>
            </a:r>
            <a:endParaRPr lang="en-US" dirty="0"/>
          </a:p>
          <a:p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2933FB-397E-402E-AE9C-F23C7816D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742" y="1046922"/>
            <a:ext cx="4109440" cy="4334515"/>
          </a:xfrm>
          <a:prstGeom prst="rect">
            <a:avLst/>
          </a:prstGeom>
          <a:effectLst>
            <a:outerShdw blurRad="469900" dist="139700" dir="5400000" algn="ctr" rotWithShape="0">
              <a:srgbClr val="000000">
                <a:alpha val="3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044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1E0D5-03FD-4B06-A54B-8A1A82242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US" sz="3200" b="0" dirty="0"/>
              <a:t>Uno – UI? Not only!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2C5A0-D49B-4E45-993A-B33E289A70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201220-F355-4BB5-9A83-D663F376E729}"/>
              </a:ext>
            </a:extLst>
          </p:cNvPr>
          <p:cNvSpPr txBox="1"/>
          <p:nvPr/>
        </p:nvSpPr>
        <p:spPr>
          <a:xfrm>
            <a:off x="3193775" y="2131577"/>
            <a:ext cx="2948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159BFF"/>
                </a:solidFill>
                <a:latin typeface="Consolas" panose="020B0609020204030204" pitchFamily="49" charset="0"/>
              </a:rPr>
              <a:t>Geolocator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EFB7AC-8729-47E9-9274-7BBD8E20A43F}"/>
              </a:ext>
            </a:extLst>
          </p:cNvPr>
          <p:cNvSpPr txBox="1"/>
          <p:nvPr/>
        </p:nvSpPr>
        <p:spPr>
          <a:xfrm>
            <a:off x="6211963" y="1829022"/>
            <a:ext cx="647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F85977"/>
                </a:solidFill>
                <a:latin typeface="Consolas" panose="020B0609020204030204" pitchFamily="49" charset="0"/>
              </a:rPr>
              <a:t>SimpleOrientationSensor</a:t>
            </a:r>
            <a:endParaRPr lang="en-US" sz="2800" dirty="0">
              <a:solidFill>
                <a:srgbClr val="F85977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10871-A98D-48A9-83C7-199FBA1C9FEE}"/>
              </a:ext>
            </a:extLst>
          </p:cNvPr>
          <p:cNvSpPr txBox="1"/>
          <p:nvPr/>
        </p:nvSpPr>
        <p:spPr>
          <a:xfrm>
            <a:off x="1000538" y="4063103"/>
            <a:ext cx="4578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67E5AD"/>
                </a:solidFill>
                <a:latin typeface="Consolas" panose="020B0609020204030204" pitchFamily="49" charset="0"/>
              </a:rPr>
              <a:t>ChatMessageManager</a:t>
            </a:r>
            <a:endParaRPr lang="en-US" sz="3200" dirty="0">
              <a:solidFill>
                <a:srgbClr val="67E5AD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1B631E-2D18-4CEA-884C-6FBA7DD2DB8C}"/>
              </a:ext>
            </a:extLst>
          </p:cNvPr>
          <p:cNvSpPr txBox="1"/>
          <p:nvPr/>
        </p:nvSpPr>
        <p:spPr>
          <a:xfrm>
            <a:off x="689111" y="2839763"/>
            <a:ext cx="4068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7A67F8"/>
                </a:solidFill>
                <a:latin typeface="Consolas" panose="020B0609020204030204" pitchFamily="49" charset="0"/>
              </a:rPr>
              <a:t>DisplayInformation</a:t>
            </a:r>
            <a:endParaRPr lang="en-US" sz="2800" dirty="0">
              <a:solidFill>
                <a:srgbClr val="7A67F8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0ADFF8-75D5-488D-A7E0-792739A13B9D}"/>
              </a:ext>
            </a:extLst>
          </p:cNvPr>
          <p:cNvSpPr txBox="1"/>
          <p:nvPr/>
        </p:nvSpPr>
        <p:spPr>
          <a:xfrm>
            <a:off x="1182754" y="4824778"/>
            <a:ext cx="2835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159BFF"/>
                </a:solidFill>
                <a:latin typeface="Consolas" panose="020B0609020204030204" pitchFamily="49" charset="0"/>
              </a:rPr>
              <a:t>Clipboard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0E3C81-99BF-4FF9-8BBA-6B3ADAFFD62B}"/>
              </a:ext>
            </a:extLst>
          </p:cNvPr>
          <p:cNvSpPr txBox="1"/>
          <p:nvPr/>
        </p:nvSpPr>
        <p:spPr>
          <a:xfrm>
            <a:off x="6096000" y="2721100"/>
            <a:ext cx="4015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7A67F8"/>
                </a:solidFill>
                <a:latin typeface="Consolas" panose="020B0609020204030204" pitchFamily="49" charset="0"/>
              </a:rPr>
              <a:t>BrightnessOverride</a:t>
            </a:r>
            <a:endParaRPr lang="en-US" sz="2800" dirty="0">
              <a:solidFill>
                <a:srgbClr val="7A67F8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0EAEA9-3FED-496E-99B9-D04DE0C87793}"/>
              </a:ext>
            </a:extLst>
          </p:cNvPr>
          <p:cNvSpPr txBox="1"/>
          <p:nvPr/>
        </p:nvSpPr>
        <p:spPr>
          <a:xfrm>
            <a:off x="6732103" y="3424911"/>
            <a:ext cx="4578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159BFF"/>
                </a:solidFill>
                <a:latin typeface="Consolas" panose="020B0609020204030204" pitchFamily="49" charset="0"/>
              </a:rPr>
              <a:t>SpeechRecognizer</a:t>
            </a:r>
            <a:endParaRPr lang="en-US" sz="3200" dirty="0">
              <a:solidFill>
                <a:srgbClr val="159BFF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14C691-F02B-47D4-B7F4-7D20CA540A15}"/>
              </a:ext>
            </a:extLst>
          </p:cNvPr>
          <p:cNvSpPr txBox="1"/>
          <p:nvPr/>
        </p:nvSpPr>
        <p:spPr>
          <a:xfrm>
            <a:off x="7792277" y="4767368"/>
            <a:ext cx="3505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F85977"/>
                </a:solidFill>
                <a:latin typeface="Consolas" panose="020B0609020204030204" pitchFamily="49" charset="0"/>
              </a:rPr>
              <a:t>MediaPlayer</a:t>
            </a:r>
            <a:endParaRPr lang="en-US" sz="3600" dirty="0">
              <a:solidFill>
                <a:srgbClr val="F85977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0C1EBC-0BC9-494E-BDCD-36DAD95CAD0E}"/>
              </a:ext>
            </a:extLst>
          </p:cNvPr>
          <p:cNvSpPr txBox="1"/>
          <p:nvPr/>
        </p:nvSpPr>
        <p:spPr>
          <a:xfrm>
            <a:off x="6096000" y="4182593"/>
            <a:ext cx="3352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67E5AD"/>
                </a:solidFill>
                <a:latin typeface="Consolas" panose="020B0609020204030204" pitchFamily="49" charset="0"/>
              </a:rPr>
              <a:t>PasswordVault</a:t>
            </a:r>
            <a:endParaRPr lang="en-US" sz="3200" dirty="0">
              <a:solidFill>
                <a:srgbClr val="67E5AD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D1A1DD-F49E-4019-84F3-B35204298CB3}"/>
              </a:ext>
            </a:extLst>
          </p:cNvPr>
          <p:cNvSpPr txBox="1"/>
          <p:nvPr/>
        </p:nvSpPr>
        <p:spPr>
          <a:xfrm>
            <a:off x="6122499" y="1088381"/>
            <a:ext cx="3922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159BFF"/>
                </a:solidFill>
                <a:latin typeface="Consolas" panose="020B0609020204030204" pitchFamily="49" charset="0"/>
              </a:rPr>
              <a:t>MapLocationFinder</a:t>
            </a:r>
            <a:endParaRPr lang="en-US" sz="2800" dirty="0">
              <a:solidFill>
                <a:srgbClr val="159BFF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45EF78-4320-44F6-B63A-6246253B7D86}"/>
              </a:ext>
            </a:extLst>
          </p:cNvPr>
          <p:cNvSpPr txBox="1"/>
          <p:nvPr/>
        </p:nvSpPr>
        <p:spPr>
          <a:xfrm>
            <a:off x="2236303" y="3399183"/>
            <a:ext cx="4429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F85977"/>
                </a:solidFill>
                <a:latin typeface="Consolas" panose="020B0609020204030204" pitchFamily="49" charset="0"/>
              </a:rPr>
              <a:t>ApplicationData</a:t>
            </a:r>
            <a:endParaRPr lang="en-US" sz="3600" dirty="0">
              <a:solidFill>
                <a:srgbClr val="F85977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DF6601-0E0E-491A-898D-5B9F5B7031CC}"/>
              </a:ext>
            </a:extLst>
          </p:cNvPr>
          <p:cNvSpPr txBox="1"/>
          <p:nvPr/>
        </p:nvSpPr>
        <p:spPr>
          <a:xfrm>
            <a:off x="4018712" y="4748449"/>
            <a:ext cx="2948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A67F8"/>
                </a:solidFill>
                <a:latin typeface="Consolas" panose="020B0609020204030204" pitchFamily="49" charset="0"/>
              </a:rPr>
              <a:t>StorageFile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A5DDC0-20C8-4C91-A4A7-106DB185C116}"/>
              </a:ext>
            </a:extLst>
          </p:cNvPr>
          <p:cNvSpPr txBox="1"/>
          <p:nvPr/>
        </p:nvSpPr>
        <p:spPr>
          <a:xfrm>
            <a:off x="407280" y="1839342"/>
            <a:ext cx="2948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7A67F8"/>
                </a:solidFill>
                <a:latin typeface="Consolas" panose="020B0609020204030204" pitchFamily="49" charset="0"/>
              </a:rPr>
              <a:t>Launcher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D63E94-2286-4437-8492-F445339C2EDC}"/>
              </a:ext>
            </a:extLst>
          </p:cNvPr>
          <p:cNvSpPr txBox="1"/>
          <p:nvPr/>
        </p:nvSpPr>
        <p:spPr>
          <a:xfrm>
            <a:off x="2564297" y="1193011"/>
            <a:ext cx="3505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67E5AD"/>
                </a:solidFill>
                <a:latin typeface="Consolas" panose="020B0609020204030204" pitchFamily="49" charset="0"/>
              </a:rPr>
              <a:t>PowerManager</a:t>
            </a:r>
            <a:endParaRPr lang="en-US" sz="3600" dirty="0">
              <a:solidFill>
                <a:srgbClr val="67E5AD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C28103-2CE5-437B-B123-1164037DEBC3}"/>
              </a:ext>
            </a:extLst>
          </p:cNvPr>
          <p:cNvSpPr txBox="1"/>
          <p:nvPr/>
        </p:nvSpPr>
        <p:spPr>
          <a:xfrm>
            <a:off x="3747046" y="5495318"/>
            <a:ext cx="45620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Open Sans" panose="020B0606030504020204"/>
              </a:rPr>
              <a:t>And many more!</a:t>
            </a:r>
          </a:p>
        </p:txBody>
      </p:sp>
    </p:spTree>
    <p:extLst>
      <p:ext uri="{BB962C8B-B14F-4D97-AF65-F5344CB8AC3E}">
        <p14:creationId xmlns:p14="http://schemas.microsoft.com/office/powerpoint/2010/main" val="386541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2358E-550E-45C8-9FF6-F09927874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US" sz="3200" b="0" dirty="0"/>
              <a:t>Uno Platform Prerequisites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37663-68E7-4596-AACB-9DD1E384F2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F75EC4-52E8-4878-B8EC-01D958759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612370"/>
            <a:ext cx="5570813" cy="5015076"/>
          </a:xfrm>
        </p:spPr>
        <p:txBody>
          <a:bodyPr/>
          <a:lstStyle/>
          <a:p>
            <a:r>
              <a:rPr lang="en-US" b="1" dirty="0"/>
              <a:t>Visual Studio 2019 </a:t>
            </a:r>
            <a:r>
              <a:rPr lang="en-US" dirty="0"/>
              <a:t>for Windows</a:t>
            </a:r>
          </a:p>
          <a:p>
            <a:pPr lvl="1"/>
            <a:r>
              <a:rPr lang="en-US" dirty="0"/>
              <a:t>Universal Windows Platform</a:t>
            </a:r>
          </a:p>
          <a:p>
            <a:pPr lvl="1"/>
            <a:r>
              <a:rPr lang="en-US" dirty="0"/>
              <a:t>Mobile development with .NET</a:t>
            </a:r>
          </a:p>
          <a:p>
            <a:pPr lvl="1"/>
            <a:r>
              <a:rPr lang="en-US" dirty="0"/>
              <a:t>ASP.NET and Web</a:t>
            </a:r>
          </a:p>
          <a:p>
            <a:r>
              <a:rPr lang="en-US" b="1" dirty="0"/>
              <a:t>macOS </a:t>
            </a:r>
            <a:r>
              <a:rPr lang="en-US" dirty="0"/>
              <a:t>for iOS build host</a:t>
            </a:r>
          </a:p>
          <a:p>
            <a:r>
              <a:rPr lang="en-US" b="1" dirty="0"/>
              <a:t>Uno Platform Solution Templates </a:t>
            </a:r>
            <a:r>
              <a:rPr lang="en-US" dirty="0"/>
              <a:t>Visual Studio extension</a:t>
            </a:r>
          </a:p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394EE5B-1C34-4FC2-8AFF-D3E45A1EE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88753" y="1395117"/>
            <a:ext cx="3137126" cy="3137126"/>
          </a:xfrm>
          <a:prstGeom prst="rect">
            <a:avLst/>
          </a:prstGeom>
          <a:effectLst>
            <a:outerShdw blurRad="495300" dist="330200" dir="5400000" algn="ctr" rotWithShape="0">
              <a:srgbClr val="000000">
                <a:alpha val="22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A4C6AC-2064-4C16-88B8-E181CFDB4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172" y="5212381"/>
            <a:ext cx="5692409" cy="83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8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6">
            <a:extLst>
              <a:ext uri="{FF2B5EF4-FFF2-40B4-BE49-F238E27FC236}">
                <a16:creationId xmlns:a16="http://schemas.microsoft.com/office/drawing/2014/main" id="{121E75BD-F668-481D-AB6E-85390170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3236" y="1829380"/>
            <a:ext cx="7009493" cy="2973772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Open Sans" panose="020B0606030504020204"/>
              </a:rPr>
              <a:t>Demo</a:t>
            </a:r>
            <a:br>
              <a:rPr lang="en-US" sz="8800" dirty="0">
                <a:latin typeface="Open Sans" panose="020B0606030504020204"/>
              </a:rPr>
            </a:br>
            <a:r>
              <a:rPr lang="en-US" sz="4800" dirty="0">
                <a:solidFill>
                  <a:srgbClr val="7A67F8"/>
                </a:solidFill>
                <a:latin typeface="Open Sans" panose="020B0606030504020204"/>
              </a:rPr>
              <a:t>Hello, Uno Platform</a:t>
            </a:r>
            <a:endParaRPr lang="en-US" sz="8800" dirty="0">
              <a:solidFill>
                <a:srgbClr val="7A67F8"/>
              </a:solidFill>
              <a:latin typeface="Open Sans" panose="020B0606030504020204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A4C28F2-1BCA-49C0-AFA9-06F4A574F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88C84EE-F566-4450-906B-6570AE9BC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7898" y="1761931"/>
            <a:ext cx="3108669" cy="3108669"/>
          </a:xfrm>
          <a:prstGeom prst="rect">
            <a:avLst/>
          </a:prstGeom>
          <a:effectLst>
            <a:outerShdw blurRad="901700" dist="571500" dir="5400000" sx="95000" sy="95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059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24B16-BE5C-4C35-9E2F-C7E5FA50E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1" y="445476"/>
            <a:ext cx="10689028" cy="492443"/>
          </a:xfrm>
        </p:spPr>
        <p:txBody>
          <a:bodyPr/>
          <a:lstStyle/>
          <a:p>
            <a:r>
              <a:rPr lang="en-CA" sz="3200" b="0" dirty="0"/>
              <a:t>How does it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F51095-82A0-41F2-840C-FE81D8B6DA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A44FD-0F09-425D-8BD4-267A0377D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84996"/>
            <a:ext cx="5564355" cy="482592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8BC48AA-4947-44B4-B066-19551BA38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328" y="1263595"/>
            <a:ext cx="5411788" cy="4884652"/>
          </a:xfrm>
        </p:spPr>
        <p:txBody>
          <a:bodyPr/>
          <a:lstStyle/>
          <a:p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All</a:t>
            </a:r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UWP types and members are </a:t>
            </a:r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exposed</a:t>
            </a:r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by </a:t>
            </a:r>
            <a:r>
              <a:rPr lang="en-US" sz="2000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Uno.UI</a:t>
            </a:r>
            <a:endParaRPr lang="en-US" sz="20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Subset</a:t>
            </a:r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implemented</a:t>
            </a:r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by Uno</a:t>
            </a:r>
          </a:p>
          <a:p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Any existing UWP C# code should compile with Uno</a:t>
            </a:r>
          </a:p>
          <a:p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Non-implemented features will throw an exception at runtime</a:t>
            </a:r>
          </a:p>
          <a:p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Non-implemented types, properties etc. are marked with the </a:t>
            </a:r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NotImplemented</a:t>
            </a:r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]</a:t>
            </a:r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attribute and will show a warning in VS (Roslyn analyzer)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6263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7421B38-D09E-44DB-A320-48040891A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0EE8CE-6EDA-4428-AF11-2BCADF471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Cross-platform app development</a:t>
            </a:r>
          </a:p>
          <a:p>
            <a:endParaRPr lang="en-US" dirty="0"/>
          </a:p>
          <a:p>
            <a:r>
              <a:rPr lang="en-US" dirty="0"/>
              <a:t>The Uno Platform</a:t>
            </a:r>
          </a:p>
          <a:p>
            <a:endParaRPr lang="en-US" dirty="0"/>
          </a:p>
          <a:p>
            <a:r>
              <a:rPr lang="en-US" b="1" dirty="0"/>
              <a:t>Demos</a:t>
            </a:r>
          </a:p>
          <a:p>
            <a:endParaRPr lang="en-US" dirty="0"/>
          </a:p>
          <a:p>
            <a:r>
              <a:rPr lang="en-US" dirty="0"/>
              <a:t>Call to action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1B59942-82F2-4734-8446-E47D7A7DC3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349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24B16-BE5C-4C35-9E2F-C7E5FA50E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200" b="0" dirty="0"/>
              <a:t>Uno namespaces = UWP namespaces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095DD37-D8BF-45F0-B90A-FA97DD2D1A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UWP</a:t>
            </a:r>
          </a:p>
        </p:txBody>
      </p:sp>
      <p:sp>
        <p:nvSpPr>
          <p:cNvPr id="8" name="Zástupný obsah 2">
            <a:extLst>
              <a:ext uri="{FF2B5EF4-FFF2-40B4-BE49-F238E27FC236}">
                <a16:creationId xmlns:a16="http://schemas.microsoft.com/office/drawing/2014/main" id="{AE7DCD99-7A3A-478E-B0FC-434D946DB7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506" y="2014018"/>
            <a:ext cx="4937655" cy="1206260"/>
          </a:xfrm>
        </p:spPr>
        <p:txBody>
          <a:bodyPr>
            <a:normAutofit/>
          </a:bodyPr>
          <a:lstStyle/>
          <a:p>
            <a:pPr marL="77788" indent="0">
              <a:buNone/>
            </a:pPr>
            <a:r>
              <a:rPr lang="en-US" sz="2100" dirty="0" err="1">
                <a:solidFill>
                  <a:srgbClr val="7A67F8"/>
                </a:solidFill>
                <a:latin typeface="Consolas" panose="020B0609020204030204" pitchFamily="49" charset="0"/>
              </a:rPr>
              <a:t>Windows.UI.Xaml.Controls</a:t>
            </a:r>
            <a:r>
              <a:rPr lang="en-US" sz="2100" dirty="0" err="1">
                <a:latin typeface="Consolas" panose="020B0609020204030204" pitchFamily="49" charset="0"/>
              </a:rPr>
              <a:t>.</a:t>
            </a:r>
            <a:r>
              <a:rPr lang="en-US" sz="2100" b="1" dirty="0" err="1">
                <a:solidFill>
                  <a:srgbClr val="159BFF"/>
                </a:solidFill>
                <a:latin typeface="Consolas" panose="020B0609020204030204" pitchFamily="49" charset="0"/>
              </a:rPr>
              <a:t>Button</a:t>
            </a:r>
            <a:endParaRPr lang="en-US" sz="2100" b="1" dirty="0">
              <a:solidFill>
                <a:srgbClr val="159BFF"/>
              </a:solidFill>
              <a:latin typeface="Consolas" panose="020B0609020204030204" pitchFamily="49" charset="0"/>
            </a:endParaRPr>
          </a:p>
          <a:p>
            <a:pPr marL="77788" indent="0">
              <a:buNone/>
            </a:pPr>
            <a:r>
              <a:rPr lang="en-US" sz="2100" dirty="0" err="1">
                <a:solidFill>
                  <a:srgbClr val="7A67F8"/>
                </a:solidFill>
                <a:latin typeface="Consolas" panose="020B0609020204030204" pitchFamily="49" charset="0"/>
              </a:rPr>
              <a:t>Windows.UI.Xaml.Controls</a:t>
            </a:r>
            <a:r>
              <a:rPr lang="en-US" sz="2100" dirty="0" err="1">
                <a:latin typeface="Consolas" panose="020B0609020204030204" pitchFamily="49" charset="0"/>
              </a:rPr>
              <a:t>.</a:t>
            </a:r>
            <a:r>
              <a:rPr lang="en-US" sz="2100" b="1" dirty="0" err="1">
                <a:solidFill>
                  <a:srgbClr val="159BFF"/>
                </a:solidFill>
                <a:latin typeface="Consolas" panose="020B0609020204030204" pitchFamily="49" charset="0"/>
              </a:rPr>
              <a:t>Border</a:t>
            </a:r>
            <a:endParaRPr lang="cs-CZ" sz="2100" b="1" dirty="0">
              <a:solidFill>
                <a:srgbClr val="159BFF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F5AA5E5-2571-43B5-AB8E-908CB20CC5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Uno Platform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5029FAF-95D2-4A64-8997-DCC3287142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06545" y="1997736"/>
            <a:ext cx="4929188" cy="970751"/>
          </a:xfrm>
        </p:spPr>
        <p:txBody>
          <a:bodyPr>
            <a:normAutofit/>
          </a:bodyPr>
          <a:lstStyle/>
          <a:p>
            <a:pPr marL="77788" indent="0">
              <a:buNone/>
            </a:pPr>
            <a:r>
              <a:rPr lang="en-US" sz="2100" dirty="0" err="1">
                <a:solidFill>
                  <a:srgbClr val="7A67F8"/>
                </a:solidFill>
                <a:latin typeface="Consolas" panose="020B0609020204030204" pitchFamily="49" charset="0"/>
              </a:rPr>
              <a:t>Windows.UI.Xaml.Controls</a:t>
            </a:r>
            <a:r>
              <a:rPr lang="en-US" sz="2100" dirty="0" err="1">
                <a:latin typeface="Consolas" panose="020B0609020204030204" pitchFamily="49" charset="0"/>
              </a:rPr>
              <a:t>.</a:t>
            </a:r>
            <a:r>
              <a:rPr lang="en-US" sz="2100" b="1" dirty="0" err="1">
                <a:solidFill>
                  <a:srgbClr val="159BFF"/>
                </a:solidFill>
                <a:latin typeface="Consolas" panose="020B0609020204030204" pitchFamily="49" charset="0"/>
              </a:rPr>
              <a:t>Button</a:t>
            </a:r>
            <a:endParaRPr lang="en-US" sz="2100" b="1" dirty="0">
              <a:solidFill>
                <a:srgbClr val="159BFF"/>
              </a:solidFill>
              <a:latin typeface="Consolas" panose="020B0609020204030204" pitchFamily="49" charset="0"/>
            </a:endParaRPr>
          </a:p>
          <a:p>
            <a:pPr marL="77788" indent="0">
              <a:buNone/>
            </a:pPr>
            <a:r>
              <a:rPr lang="en-US" sz="2100" dirty="0" err="1">
                <a:solidFill>
                  <a:srgbClr val="7A67F8"/>
                </a:solidFill>
                <a:latin typeface="Consolas" panose="020B0609020204030204" pitchFamily="49" charset="0"/>
              </a:rPr>
              <a:t>Windows.UI.Xaml.Controls</a:t>
            </a:r>
            <a:r>
              <a:rPr lang="en-US" sz="2100" dirty="0" err="1">
                <a:latin typeface="Consolas" panose="020B0609020204030204" pitchFamily="49" charset="0"/>
              </a:rPr>
              <a:t>.</a:t>
            </a:r>
            <a:r>
              <a:rPr lang="en-US" sz="2100" b="1" dirty="0" err="1">
                <a:solidFill>
                  <a:srgbClr val="159BFF"/>
                </a:solidFill>
                <a:latin typeface="Consolas" panose="020B0609020204030204" pitchFamily="49" charset="0"/>
              </a:rPr>
              <a:t>Border</a:t>
            </a:r>
            <a:endParaRPr lang="cs-CZ" sz="2100" b="1" dirty="0">
              <a:solidFill>
                <a:srgbClr val="159BFF"/>
              </a:solidFill>
            </a:endParaRPr>
          </a:p>
          <a:p>
            <a:pPr marL="77788" indent="0">
              <a:buNone/>
            </a:pPr>
            <a:endParaRPr lang="en-US" sz="2100" dirty="0"/>
          </a:p>
          <a:p>
            <a:pPr marL="77788" indent="0">
              <a:buNone/>
            </a:pPr>
            <a:endParaRPr lang="en-US" sz="2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F51095-82A0-41F2-840C-FE81D8B6D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AD7A805C-A4CF-43C3-A8E7-532AEC652F42}"/>
              </a:ext>
            </a:extLst>
          </p:cNvPr>
          <p:cNvSpPr txBox="1">
            <a:spLocks/>
          </p:cNvSpPr>
          <p:nvPr/>
        </p:nvSpPr>
        <p:spPr>
          <a:xfrm>
            <a:off x="773439" y="3687389"/>
            <a:ext cx="10388543" cy="204083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rgbClr val="242424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rgbClr val="242424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rgbClr val="242424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rgbClr val="242424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Compiling for:</a:t>
            </a:r>
          </a:p>
          <a:p>
            <a:r>
              <a:rPr lang="en-US" b="1" dirty="0">
                <a:solidFill>
                  <a:schemeClr val="bg1"/>
                </a:solidFill>
              </a:rPr>
              <a:t>UWP</a:t>
            </a:r>
            <a:r>
              <a:rPr lang="en-US" dirty="0">
                <a:solidFill>
                  <a:schemeClr val="bg1"/>
                </a:solidFill>
              </a:rPr>
              <a:t> –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Windows.Foundation.UniversalApiContract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chemeClr val="bg1"/>
                </a:solidFill>
              </a:rPr>
              <a:t>Android, iOS, WASM </a:t>
            </a:r>
            <a:r>
              <a:rPr lang="en-US" dirty="0">
                <a:solidFill>
                  <a:schemeClr val="bg1"/>
                </a:solidFill>
              </a:rPr>
              <a:t>–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Uno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Uno.UI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33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A3302-C0C4-4418-8EFB-41CE7A25B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0" dirty="0">
                <a:latin typeface="Open Sans" panose="020B0606030504020204"/>
              </a:rPr>
              <a:t>API to Native Mapping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979E48-61A8-486C-8E98-E5792C72FC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24" name="Rounded Rectangle 5">
            <a:extLst>
              <a:ext uri="{FF2B5EF4-FFF2-40B4-BE49-F238E27FC236}">
                <a16:creationId xmlns:a16="http://schemas.microsoft.com/office/drawing/2014/main" id="{EAAB53C7-9BDC-BD4A-B2CA-9F5D53CBB4BD}"/>
              </a:ext>
            </a:extLst>
          </p:cNvPr>
          <p:cNvSpPr/>
          <p:nvPr/>
        </p:nvSpPr>
        <p:spPr>
          <a:xfrm>
            <a:off x="620057" y="1435240"/>
            <a:ext cx="2453930" cy="3987520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rgbClr val="249DF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en-US" b="1" dirty="0">
              <a:solidFill>
                <a:srgbClr val="249DFC"/>
              </a:solidFill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249DFC"/>
              </a:solidFill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249DFC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b="1" dirty="0" err="1">
                <a:solidFill>
                  <a:srgbClr val="249DFC"/>
                </a:solidFill>
              </a:rPr>
              <a:t>TextBlock</a:t>
            </a:r>
            <a:endParaRPr lang="en-US" b="1" dirty="0">
              <a:solidFill>
                <a:srgbClr val="249DFC"/>
              </a:solidFill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249DFC"/>
              </a:solidFill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249DFC"/>
              </a:solidFill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249DFC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rgbClr val="249DFC"/>
                </a:solidFill>
              </a:rPr>
              <a:t>Settings Storage</a:t>
            </a:r>
            <a:endParaRPr lang="en-US" dirty="0"/>
          </a:p>
        </p:txBody>
      </p:sp>
      <p:sp>
        <p:nvSpPr>
          <p:cNvPr id="25" name="Rounded Rectangle 6">
            <a:extLst>
              <a:ext uri="{FF2B5EF4-FFF2-40B4-BE49-F238E27FC236}">
                <a16:creationId xmlns:a16="http://schemas.microsoft.com/office/drawing/2014/main" id="{182A1CD7-8840-9848-9546-BF861DEF29DA}"/>
              </a:ext>
            </a:extLst>
          </p:cNvPr>
          <p:cNvSpPr/>
          <p:nvPr/>
        </p:nvSpPr>
        <p:spPr>
          <a:xfrm>
            <a:off x="3450156" y="1435240"/>
            <a:ext cx="2453930" cy="3987520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rgbClr val="7A67F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en-US" b="1">
              <a:solidFill>
                <a:srgbClr val="7A67F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b="1">
              <a:solidFill>
                <a:srgbClr val="7A67F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b="1">
              <a:solidFill>
                <a:srgbClr val="7A67F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err="1">
                <a:solidFill>
                  <a:srgbClr val="7A67F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UILabel</a:t>
            </a:r>
            <a:endParaRPr lang="en-US" b="1">
              <a:solidFill>
                <a:srgbClr val="7A67F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b="1">
              <a:solidFill>
                <a:srgbClr val="7A67F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b="1">
              <a:solidFill>
                <a:srgbClr val="7A67F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b="1">
              <a:solidFill>
                <a:srgbClr val="7A67F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err="1">
                <a:solidFill>
                  <a:srgbClr val="7A67F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NSUserDefaults</a:t>
            </a:r>
            <a:endParaRPr lang="en-US" b="1">
              <a:solidFill>
                <a:srgbClr val="7A67F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Rounded Rectangle 9">
            <a:extLst>
              <a:ext uri="{FF2B5EF4-FFF2-40B4-BE49-F238E27FC236}">
                <a16:creationId xmlns:a16="http://schemas.microsoft.com/office/drawing/2014/main" id="{CA8DFE89-2464-D849-A556-A2DFEDE59294}"/>
              </a:ext>
            </a:extLst>
          </p:cNvPr>
          <p:cNvSpPr/>
          <p:nvPr/>
        </p:nvSpPr>
        <p:spPr>
          <a:xfrm>
            <a:off x="6280254" y="1435240"/>
            <a:ext cx="2453930" cy="3987520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rgbClr val="2EB87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en-US" b="1" dirty="0">
              <a:solidFill>
                <a:srgbClr val="2EB87A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2EB87A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2EB87A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 err="1">
                <a:solidFill>
                  <a:srgbClr val="2EB87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TextView</a:t>
            </a:r>
            <a:endParaRPr lang="en-US" b="1" dirty="0">
              <a:solidFill>
                <a:srgbClr val="2EB87A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2EB87A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2EB87A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2EB87A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 err="1">
                <a:solidFill>
                  <a:srgbClr val="2EB87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SharedPreferences</a:t>
            </a:r>
            <a:endParaRPr lang="en-US" b="1" dirty="0">
              <a:solidFill>
                <a:srgbClr val="2EB87A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Rounded Rectangle 10">
            <a:extLst>
              <a:ext uri="{FF2B5EF4-FFF2-40B4-BE49-F238E27FC236}">
                <a16:creationId xmlns:a16="http://schemas.microsoft.com/office/drawing/2014/main" id="{95B92400-30D1-D845-81F3-F7827CEB8DD2}"/>
              </a:ext>
            </a:extLst>
          </p:cNvPr>
          <p:cNvSpPr/>
          <p:nvPr/>
        </p:nvSpPr>
        <p:spPr>
          <a:xfrm>
            <a:off x="9110352" y="1435240"/>
            <a:ext cx="2453930" cy="3987520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rgbClr val="F55B7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en-US" b="1" dirty="0">
              <a:solidFill>
                <a:srgbClr val="F55B7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F55B7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F55B7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 err="1">
                <a:solidFill>
                  <a:srgbClr val="F55B7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HtmlParagraph</a:t>
            </a:r>
            <a:r>
              <a:rPr lang="en-US" b="1" dirty="0">
                <a:solidFill>
                  <a:srgbClr val="F55B7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(&lt;p&gt;)</a:t>
            </a: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F55B7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F55B7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 err="1">
                <a:solidFill>
                  <a:srgbClr val="F55B7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IndexedDB</a:t>
            </a:r>
            <a:endParaRPr lang="en-US" b="1" dirty="0">
              <a:solidFill>
                <a:srgbClr val="F55B7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8" name="Graphic 17">
            <a:extLst>
              <a:ext uri="{FF2B5EF4-FFF2-40B4-BE49-F238E27FC236}">
                <a16:creationId xmlns:a16="http://schemas.microsoft.com/office/drawing/2014/main" id="{1DAAF21B-A7DC-7E46-AD5D-AA08E0E96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93008" y="1692796"/>
            <a:ext cx="428420" cy="485543"/>
          </a:xfrm>
          <a:prstGeom prst="rect">
            <a:avLst/>
          </a:prstGeom>
        </p:spPr>
      </p:pic>
      <p:pic>
        <p:nvPicPr>
          <p:cNvPr id="29" name="Graphic 19">
            <a:extLst>
              <a:ext uri="{FF2B5EF4-FFF2-40B4-BE49-F238E27FC236}">
                <a16:creationId xmlns:a16="http://schemas.microsoft.com/office/drawing/2014/main" id="{58DC23C1-45A5-AF4D-9878-DCAF36C63D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80288" y="1691224"/>
            <a:ext cx="393664" cy="488686"/>
          </a:xfrm>
          <a:prstGeom prst="rect">
            <a:avLst/>
          </a:prstGeom>
        </p:spPr>
      </p:pic>
      <p:pic>
        <p:nvPicPr>
          <p:cNvPr id="30" name="Graphic 24">
            <a:extLst>
              <a:ext uri="{FF2B5EF4-FFF2-40B4-BE49-F238E27FC236}">
                <a16:creationId xmlns:a16="http://schemas.microsoft.com/office/drawing/2014/main" id="{BB5AF7FC-AE0E-6C4B-A77C-3CD85AA44F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03461" y="1692795"/>
            <a:ext cx="485544" cy="485544"/>
          </a:xfrm>
          <a:prstGeom prst="rect">
            <a:avLst/>
          </a:prstGeom>
        </p:spPr>
      </p:pic>
      <p:pic>
        <p:nvPicPr>
          <p:cNvPr id="31" name="Graphic 27">
            <a:extLst>
              <a:ext uri="{FF2B5EF4-FFF2-40B4-BE49-F238E27FC236}">
                <a16:creationId xmlns:a16="http://schemas.microsoft.com/office/drawing/2014/main" id="{6BC40E30-E783-EF44-904F-C90FF0E402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93340" y="1692795"/>
            <a:ext cx="485544" cy="485544"/>
          </a:xfrm>
          <a:prstGeom prst="rect">
            <a:avLst/>
          </a:prstGeom>
        </p:spPr>
      </p:pic>
      <p:sp>
        <p:nvSpPr>
          <p:cNvPr id="32" name="TextBox 3">
            <a:extLst>
              <a:ext uri="{FF2B5EF4-FFF2-40B4-BE49-F238E27FC236}">
                <a16:creationId xmlns:a16="http://schemas.microsoft.com/office/drawing/2014/main" id="{E20B5755-5C24-2746-9131-B50572105ED5}"/>
              </a:ext>
            </a:extLst>
          </p:cNvPr>
          <p:cNvSpPr txBox="1"/>
          <p:nvPr/>
        </p:nvSpPr>
        <p:spPr>
          <a:xfrm>
            <a:off x="629582" y="2374760"/>
            <a:ext cx="2444405" cy="369332"/>
          </a:xfrm>
          <a:prstGeom prst="rect">
            <a:avLst/>
          </a:prstGeom>
          <a:solidFill>
            <a:srgbClr val="249DFC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UI</a:t>
            </a:r>
          </a:p>
        </p:txBody>
      </p:sp>
      <p:sp>
        <p:nvSpPr>
          <p:cNvPr id="33" name="TextBox 12">
            <a:extLst>
              <a:ext uri="{FF2B5EF4-FFF2-40B4-BE49-F238E27FC236}">
                <a16:creationId xmlns:a16="http://schemas.microsoft.com/office/drawing/2014/main" id="{2250BB64-21E3-B542-A3CD-C70E2726AD41}"/>
              </a:ext>
            </a:extLst>
          </p:cNvPr>
          <p:cNvSpPr txBox="1"/>
          <p:nvPr/>
        </p:nvSpPr>
        <p:spPr>
          <a:xfrm>
            <a:off x="3459681" y="2374760"/>
            <a:ext cx="2444405" cy="369332"/>
          </a:xfrm>
          <a:prstGeom prst="rect">
            <a:avLst/>
          </a:prstGeom>
          <a:solidFill>
            <a:srgbClr val="7A67F8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UI</a:t>
            </a:r>
          </a:p>
        </p:txBody>
      </p:sp>
      <p:sp>
        <p:nvSpPr>
          <p:cNvPr id="34" name="TextBox 13">
            <a:extLst>
              <a:ext uri="{FF2B5EF4-FFF2-40B4-BE49-F238E27FC236}">
                <a16:creationId xmlns:a16="http://schemas.microsoft.com/office/drawing/2014/main" id="{092A2797-E7E2-7B46-BA79-86E82F3513AD}"/>
              </a:ext>
            </a:extLst>
          </p:cNvPr>
          <p:cNvSpPr txBox="1"/>
          <p:nvPr/>
        </p:nvSpPr>
        <p:spPr>
          <a:xfrm>
            <a:off x="6275617" y="2374760"/>
            <a:ext cx="2444405" cy="369332"/>
          </a:xfrm>
          <a:prstGeom prst="rect">
            <a:avLst/>
          </a:prstGeom>
          <a:solidFill>
            <a:srgbClr val="2EB87A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UI</a:t>
            </a:r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3349C7E5-7EE6-5D4C-94AA-35ADC0E2884C}"/>
              </a:ext>
            </a:extLst>
          </p:cNvPr>
          <p:cNvSpPr txBox="1"/>
          <p:nvPr/>
        </p:nvSpPr>
        <p:spPr>
          <a:xfrm>
            <a:off x="9112335" y="2374760"/>
            <a:ext cx="2444405" cy="369332"/>
          </a:xfrm>
          <a:prstGeom prst="rect">
            <a:avLst/>
          </a:prstGeom>
          <a:solidFill>
            <a:srgbClr val="F55B79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UI</a:t>
            </a: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B005FE48-B4F3-364D-9436-51FC1A59B832}"/>
              </a:ext>
            </a:extLst>
          </p:cNvPr>
          <p:cNvSpPr txBox="1"/>
          <p:nvPr/>
        </p:nvSpPr>
        <p:spPr>
          <a:xfrm>
            <a:off x="629582" y="3898760"/>
            <a:ext cx="2444405" cy="369332"/>
          </a:xfrm>
          <a:prstGeom prst="rect">
            <a:avLst/>
          </a:prstGeom>
          <a:solidFill>
            <a:srgbClr val="249DFC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Platform API</a:t>
            </a:r>
          </a:p>
        </p:txBody>
      </p:sp>
      <p:sp>
        <p:nvSpPr>
          <p:cNvPr id="37" name="TextBox 16">
            <a:extLst>
              <a:ext uri="{FF2B5EF4-FFF2-40B4-BE49-F238E27FC236}">
                <a16:creationId xmlns:a16="http://schemas.microsoft.com/office/drawing/2014/main" id="{1C47E24A-701E-914F-AA7E-C4A3AA26EBDB}"/>
              </a:ext>
            </a:extLst>
          </p:cNvPr>
          <p:cNvSpPr txBox="1"/>
          <p:nvPr/>
        </p:nvSpPr>
        <p:spPr>
          <a:xfrm>
            <a:off x="3452295" y="3898760"/>
            <a:ext cx="2444405" cy="369332"/>
          </a:xfrm>
          <a:prstGeom prst="rect">
            <a:avLst/>
          </a:prstGeom>
          <a:solidFill>
            <a:srgbClr val="7A67F8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Platform API</a:t>
            </a:r>
          </a:p>
        </p:txBody>
      </p:sp>
      <p:sp>
        <p:nvSpPr>
          <p:cNvPr id="38" name="TextBox 18">
            <a:extLst>
              <a:ext uri="{FF2B5EF4-FFF2-40B4-BE49-F238E27FC236}">
                <a16:creationId xmlns:a16="http://schemas.microsoft.com/office/drawing/2014/main" id="{9C9ABC65-DF53-2C4C-B7BB-C58B7052D161}"/>
              </a:ext>
            </a:extLst>
          </p:cNvPr>
          <p:cNvSpPr txBox="1"/>
          <p:nvPr/>
        </p:nvSpPr>
        <p:spPr>
          <a:xfrm>
            <a:off x="6284948" y="3898760"/>
            <a:ext cx="2444405" cy="369332"/>
          </a:xfrm>
          <a:prstGeom prst="rect">
            <a:avLst/>
          </a:prstGeom>
          <a:solidFill>
            <a:srgbClr val="2EB87A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Platform API</a:t>
            </a:r>
          </a:p>
        </p:txBody>
      </p:sp>
      <p:sp>
        <p:nvSpPr>
          <p:cNvPr id="39" name="TextBox 20">
            <a:extLst>
              <a:ext uri="{FF2B5EF4-FFF2-40B4-BE49-F238E27FC236}">
                <a16:creationId xmlns:a16="http://schemas.microsoft.com/office/drawing/2014/main" id="{5B148726-7B54-C74C-A671-F28BBF3103B6}"/>
              </a:ext>
            </a:extLst>
          </p:cNvPr>
          <p:cNvSpPr txBox="1"/>
          <p:nvPr/>
        </p:nvSpPr>
        <p:spPr>
          <a:xfrm>
            <a:off x="9127539" y="3898760"/>
            <a:ext cx="2444405" cy="369332"/>
          </a:xfrm>
          <a:prstGeom prst="rect">
            <a:avLst/>
          </a:prstGeom>
          <a:solidFill>
            <a:srgbClr val="F55B79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Platform API</a:t>
            </a:r>
          </a:p>
        </p:txBody>
      </p:sp>
    </p:spTree>
    <p:extLst>
      <p:ext uri="{BB962C8B-B14F-4D97-AF65-F5344CB8AC3E}">
        <p14:creationId xmlns:p14="http://schemas.microsoft.com/office/powerpoint/2010/main" val="120099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4C5037DF-2F92-4170-A9EE-0EA41E1FF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3388" y="-1008"/>
            <a:ext cx="4620911" cy="6009277"/>
          </a:xfrm>
          <a:prstGeom prst="rect">
            <a:avLst/>
          </a:prstGeom>
          <a:solidFill>
            <a:srgbClr val="F7F7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044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public sealed partial class </a:t>
            </a:r>
            <a:r>
              <a:rPr lang="en-US" altLang="en-US" sz="900" dirty="0" err="1">
                <a:solidFill>
                  <a:srgbClr val="333333"/>
                </a:solidFill>
                <a:latin typeface="Menlo"/>
              </a:rPr>
              <a:t>MainPage</a:t>
            </a: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: </a:t>
            </a:r>
            <a:r>
              <a:rPr lang="en-US" altLang="en-US" sz="900" dirty="0" err="1">
                <a:solidFill>
                  <a:srgbClr val="333333"/>
                </a:solidFill>
                <a:latin typeface="Menlo"/>
              </a:rPr>
              <a:t>Windows.UI.Xaml.Controls.Page</a:t>
            </a: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{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private void </a:t>
            </a:r>
            <a:r>
              <a:rPr lang="en-US" altLang="en-US" sz="900" dirty="0" err="1">
                <a:solidFill>
                  <a:srgbClr val="333333"/>
                </a:solidFill>
                <a:latin typeface="Menlo"/>
              </a:rPr>
              <a:t>InitializeComponent</a:t>
            </a: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()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{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var </a:t>
            </a:r>
            <a:r>
              <a:rPr lang="en-US" altLang="en-US" sz="900" dirty="0" err="1">
                <a:solidFill>
                  <a:srgbClr val="333333"/>
                </a:solidFill>
                <a:latin typeface="Menlo"/>
              </a:rPr>
              <a:t>nameScope</a:t>
            </a: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= new global::</a:t>
            </a:r>
            <a:r>
              <a:rPr lang="en-US" altLang="en-US" sz="900" dirty="0" err="1">
                <a:solidFill>
                  <a:srgbClr val="333333"/>
                </a:solidFill>
                <a:latin typeface="Menlo"/>
              </a:rPr>
              <a:t>Windows.UI.Xaml.NameScope</a:t>
            </a: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();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</a:t>
            </a:r>
            <a:r>
              <a:rPr lang="en-US" altLang="en-US" sz="900" dirty="0" err="1">
                <a:solidFill>
                  <a:srgbClr val="333333"/>
                </a:solidFill>
                <a:latin typeface="Menlo"/>
              </a:rPr>
              <a:t>NameScope.SetNameScope</a:t>
            </a: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(this, </a:t>
            </a:r>
            <a:r>
              <a:rPr lang="en-US" altLang="en-US" sz="900" dirty="0" err="1">
                <a:solidFill>
                  <a:srgbClr val="333333"/>
                </a:solidFill>
                <a:latin typeface="Menlo"/>
              </a:rPr>
              <a:t>nameScope</a:t>
            </a: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);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// Source ..\..\..\..\..\..\</a:t>
            </a:r>
            <a:r>
              <a:rPr lang="en-US" altLang="en-US" sz="900" dirty="0" err="1">
                <a:solidFill>
                  <a:srgbClr val="333333"/>
                </a:solidFill>
                <a:latin typeface="Menlo"/>
              </a:rPr>
              <a:t>UnoExtTestbed.Shared</a:t>
            </a: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\</a:t>
            </a:r>
            <a:r>
              <a:rPr lang="en-US" altLang="en-US" sz="900" dirty="0" err="1">
                <a:solidFill>
                  <a:srgbClr val="333333"/>
                </a:solidFill>
                <a:latin typeface="Menlo"/>
              </a:rPr>
              <a:t>MainPage.xaml</a:t>
            </a: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(Line 1:2)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Content =             new global::</a:t>
            </a:r>
            <a:r>
              <a:rPr lang="en-US" altLang="en-US" sz="900" dirty="0" err="1">
                <a:solidFill>
                  <a:srgbClr val="333333"/>
                </a:solidFill>
                <a:latin typeface="Menlo"/>
              </a:rPr>
              <a:t>Windows.UI.Xaml.Controls.StackPanel</a:t>
            </a: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{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    // Source ..\..\..\..\..\..\</a:t>
            </a:r>
            <a:r>
              <a:rPr lang="en-US" altLang="en-US" sz="900" dirty="0" err="1">
                <a:solidFill>
                  <a:srgbClr val="333333"/>
                </a:solidFill>
                <a:latin typeface="Menlo"/>
              </a:rPr>
              <a:t>UnoExtTestbed.Shared</a:t>
            </a: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\</a:t>
            </a:r>
            <a:r>
              <a:rPr lang="en-US" altLang="en-US" sz="900" dirty="0" err="1">
                <a:solidFill>
                  <a:srgbClr val="333333"/>
                </a:solidFill>
                <a:latin typeface="Menlo"/>
              </a:rPr>
              <a:t>MainPage.xaml</a:t>
            </a: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(Line 8:3)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    Children = 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    {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        new global::</a:t>
            </a:r>
            <a:r>
              <a:rPr lang="en-US" altLang="en-US" sz="900" dirty="0" err="1">
                <a:solidFill>
                  <a:srgbClr val="333333"/>
                </a:solidFill>
                <a:latin typeface="Menlo"/>
              </a:rPr>
              <a:t>Windows.UI.Xaml.Controls.TextBlock</a:t>
            </a: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        {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            Name = "</a:t>
            </a:r>
            <a:r>
              <a:rPr lang="en-US" altLang="en-US" sz="900" dirty="0" err="1">
                <a:solidFill>
                  <a:srgbClr val="333333"/>
                </a:solidFill>
                <a:latin typeface="Menlo"/>
              </a:rPr>
              <a:t>ClickTextBlock</a:t>
            </a: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",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            Text = "Button wasn't clicked yet",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            // Source ..\..\..\..\..\..\</a:t>
            </a:r>
            <a:r>
              <a:rPr lang="en-US" altLang="en-US" sz="900" dirty="0" err="1">
                <a:solidFill>
                  <a:srgbClr val="333333"/>
                </a:solidFill>
                <a:latin typeface="Menlo"/>
              </a:rPr>
              <a:t>UnoExtTestbed.Shared</a:t>
            </a: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\</a:t>
            </a:r>
            <a:r>
              <a:rPr lang="en-US" altLang="en-US" sz="900" dirty="0" err="1">
                <a:solidFill>
                  <a:srgbClr val="333333"/>
                </a:solidFill>
                <a:latin typeface="Menlo"/>
              </a:rPr>
              <a:t>MainPage.xaml</a:t>
            </a: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(Line 9:4)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        }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        .MainPage_05a03e67d6a6581089c5d12899278d61_XamlApply((MainPage_05a03e67d6a6581089c5d12899278d61XamlApplyExtensions.XamlApplyHandler0)(c0 =&gt; 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        {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            </a:t>
            </a:r>
            <a:r>
              <a:rPr lang="en-US" altLang="en-US" sz="900" dirty="0" err="1">
                <a:solidFill>
                  <a:srgbClr val="333333"/>
                </a:solidFill>
                <a:latin typeface="Menlo"/>
              </a:rPr>
              <a:t>nameScope.RegisterName</a:t>
            </a: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("</a:t>
            </a:r>
            <a:r>
              <a:rPr lang="en-US" altLang="en-US" sz="900" dirty="0" err="1">
                <a:solidFill>
                  <a:srgbClr val="333333"/>
                </a:solidFill>
                <a:latin typeface="Menlo"/>
              </a:rPr>
              <a:t>ClickTextBlock</a:t>
            </a: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", c0);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            </a:t>
            </a:r>
            <a:r>
              <a:rPr lang="en-US" altLang="en-US" sz="900" dirty="0" err="1">
                <a:solidFill>
                  <a:srgbClr val="333333"/>
                </a:solidFill>
                <a:latin typeface="Menlo"/>
              </a:rPr>
              <a:t>this.ClickTextBlock</a:t>
            </a: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= c0;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        }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        ))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        ,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        new global::</a:t>
            </a:r>
            <a:r>
              <a:rPr lang="en-US" altLang="en-US" sz="900" dirty="0" err="1">
                <a:solidFill>
                  <a:srgbClr val="333333"/>
                </a:solidFill>
                <a:latin typeface="Menlo"/>
              </a:rPr>
              <a:t>Windows.UI.Xaml.Controls.Button</a:t>
            </a: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        {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            Content = @"Click me",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            // Source ..\..\..\..\..\..\</a:t>
            </a:r>
            <a:r>
              <a:rPr lang="en-US" altLang="en-US" sz="900" dirty="0" err="1">
                <a:solidFill>
                  <a:srgbClr val="333333"/>
                </a:solidFill>
                <a:latin typeface="Menlo"/>
              </a:rPr>
              <a:t>UnoExtTestbed.Shared</a:t>
            </a: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\</a:t>
            </a:r>
            <a:r>
              <a:rPr lang="en-US" altLang="en-US" sz="900" dirty="0" err="1">
                <a:solidFill>
                  <a:srgbClr val="333333"/>
                </a:solidFill>
                <a:latin typeface="Menlo"/>
              </a:rPr>
              <a:t>MainPage.xaml</a:t>
            </a: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(Line 11:4)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        }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        .MainPage_05a03e67d6a6581089c5d12899278d61_XamlApply((MainPage_05a03e67d6a6581089c5d12899278d61XamlApplyExtensions.XamlApplyHandler1)(c1 =&gt; 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        {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            c1.Click += </a:t>
            </a:r>
            <a:r>
              <a:rPr lang="en-US" altLang="en-US" sz="900" dirty="0" err="1">
                <a:solidFill>
                  <a:srgbClr val="333333"/>
                </a:solidFill>
                <a:latin typeface="Menlo"/>
              </a:rPr>
              <a:t>Button_Click</a:t>
            </a: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;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        }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        ))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        ,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    }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3AC710-C7C2-420E-B046-2A64201CD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XAML Code generation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F5128-A5A3-45A7-BA4B-CED5DEFC9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772FBF-8EC9-4106-BBBE-9B5E4E839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79" y="1130968"/>
            <a:ext cx="5121885" cy="487730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CE1FB8FF-BCDC-4B23-A325-59692D85D46A}"/>
              </a:ext>
            </a:extLst>
          </p:cNvPr>
          <p:cNvSpPr/>
          <p:nvPr/>
        </p:nvSpPr>
        <p:spPr>
          <a:xfrm>
            <a:off x="5606716" y="3003630"/>
            <a:ext cx="1128522" cy="834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942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70834-81A9-4F58-88C5-5B8C02EB2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Mixins</a:t>
            </a:r>
            <a:r>
              <a:rPr lang="en-CA" dirty="0"/>
              <a:t> with Roslyn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59F657-F013-4FA5-B024-E2036F307F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5AFDCA1-46DA-49A6-BBDD-566CA628F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288049"/>
            <a:ext cx="5885029" cy="501491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DependencyObject</a:t>
            </a:r>
            <a:r>
              <a:rPr lang="en-US" dirty="0"/>
              <a:t> is an interface in Uno (to support native view inheritance)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2B6C3F-2A0B-4D2F-9B6B-89D785836F04}"/>
              </a:ext>
            </a:extLst>
          </p:cNvPr>
          <p:cNvSpPr/>
          <p:nvPr/>
        </p:nvSpPr>
        <p:spPr>
          <a:xfrm>
            <a:off x="88236" y="2935212"/>
            <a:ext cx="5755104" cy="249299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partial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MyBindableObject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DependencyObject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MyProperty</a:t>
            </a:r>
            <a:endParaRPr lang="en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GetValue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MyPropertyProperty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 }</a:t>
            </a:r>
          </a:p>
          <a:p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SetValue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MyPropertyProperty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, value); }</a:t>
            </a: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Using a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DependencyProperty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 as the backing store for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MyProperty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.  This enables animation, styling, binding, etc...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DependencyProperty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MyPropertyProperty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r>
              <a:rPr lang="en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DependencyProperty.Register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CA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MyProperty</a:t>
            </a:r>
            <a:r>
              <a:rPr lang="en-CA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MyBindableObject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PropertyMetadata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)));</a:t>
            </a: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0A042E-C195-4722-8670-0D9D7DE00789}"/>
              </a:ext>
            </a:extLst>
          </p:cNvPr>
          <p:cNvSpPr/>
          <p:nvPr/>
        </p:nvSpPr>
        <p:spPr>
          <a:xfrm>
            <a:off x="6663909" y="1272331"/>
            <a:ext cx="6096000" cy="4770537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CA" sz="800" dirty="0">
                <a:solidFill>
                  <a:srgbClr val="0000FF"/>
                </a:solidFill>
                <a:latin typeface="Consolas" panose="020B0609020204030204" pitchFamily="49" charset="0"/>
              </a:rPr>
              <a:t>global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Windows.UI.Xaml.Data.Bindable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partial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latin typeface="Consolas" panose="020B0609020204030204" pitchFamily="49" charset="0"/>
              </a:rPr>
              <a:t>MyBindableObject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IDependencyObjectStoreProvider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IWeakReferenceProvider</a:t>
            </a:r>
            <a:endParaRPr lang="en-US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CA" sz="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DependencyObjectStore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__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storeBackingField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CA" sz="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Windows.UI.Core.CoreDispatcher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Dispatcher =&gt; 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Windows.UI.Core.CoreDispatcher.Main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CA" sz="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DependencyObjectStore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__Store</a:t>
            </a:r>
          </a:p>
          <a:p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CA" sz="8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endParaRPr lang="en-CA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CA" sz="8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(__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storeBackingField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CA" sz="8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__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storeBackingField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DependencyObjectStore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DataContextProperty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TemplatedParentProperty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__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InitializeBinder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CA" sz="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__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storeBackingField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IsStoreInitialized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=&gt; __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storeBackingField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DependencyObjectStore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IDependencyObjectStoreProvider.Store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=&gt; __Store;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GetValue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DependencyProperty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dp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) =&gt; __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Store.GetValue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dp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CA" sz="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SetValue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DependencyProperty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dp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8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value) =&gt; __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Store.SetValue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dp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, value);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ClearValue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DependencyProperty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dp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) =&gt; __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Store.ClearValue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dp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ReadLocalValue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DependencyProperty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dp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) =&gt; __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Store.ReadLocalValue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dp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CA" sz="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8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GetAnimationBaseValue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DependencyProperty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dp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) =&gt; __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Store.GetAnimationBaseValue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dp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CA" sz="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800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RegisterPropertyChangedCallback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DependencyProperty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dp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DependencyPropertyChangedCallback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callback) =&gt; __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Store.RegisterPropertyChangedCallback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dp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, callback);</a:t>
            </a:r>
          </a:p>
          <a:p>
            <a:r>
              <a:rPr lang="en-CA" sz="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UnregisterPropertyChangedCallback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DependencyProperty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dp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800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token) =&gt; __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Store.UnregisterPropertyChangedCallback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dp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, token);</a:t>
            </a:r>
          </a:p>
          <a:p>
            <a:endParaRPr lang="en-CA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8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IEventProvider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binderTrace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Tracing.Get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DependencyObjectStore.TraceProvider.Id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CA" sz="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BinderReferenceHolder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refHolder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CA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800" dirty="0">
                <a:solidFill>
                  <a:srgbClr val="0000FF"/>
                </a:solidFill>
                <a:latin typeface="Consolas" panose="020B0609020204030204" pitchFamily="49" charset="0"/>
              </a:rPr>
              <a:t>event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Windows.Foundation.TypedEventHandler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DependencyObject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DataContextChangedEventArgs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DataContextChanged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CA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800" dirty="0">
                <a:solidFill>
                  <a:srgbClr val="0000FF"/>
                </a:solidFill>
                <a:latin typeface="Consolas" panose="020B0609020204030204" pitchFamily="49" charset="0"/>
              </a:rPr>
              <a:t>partial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InitializeBinder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CA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800" dirty="0">
                <a:solidFill>
                  <a:srgbClr val="0000FF"/>
                </a:solidFill>
                <a:latin typeface="Consolas" panose="020B0609020204030204" pitchFamily="49" charset="0"/>
              </a:rPr>
              <a:t>… </a:t>
            </a:r>
            <a:endParaRPr lang="en-CA" sz="8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17C17CA-BD70-44AF-98B5-C3A5EBC73E53}"/>
              </a:ext>
            </a:extLst>
          </p:cNvPr>
          <p:cNvSpPr/>
          <p:nvPr/>
        </p:nvSpPr>
        <p:spPr>
          <a:xfrm>
            <a:off x="5947614" y="3657600"/>
            <a:ext cx="672181" cy="834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0840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6">
            <a:extLst>
              <a:ext uri="{FF2B5EF4-FFF2-40B4-BE49-F238E27FC236}">
                <a16:creationId xmlns:a16="http://schemas.microsoft.com/office/drawing/2014/main" id="{121E75BD-F668-481D-AB6E-85390170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3236" y="1829380"/>
            <a:ext cx="7009493" cy="2973772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Open Sans" panose="020B0606030504020204"/>
              </a:rPr>
              <a:t>Demo</a:t>
            </a:r>
            <a:br>
              <a:rPr lang="en-US" sz="8800">
                <a:latin typeface="Open Sans" panose="020B0606030504020204"/>
              </a:rPr>
            </a:br>
            <a:r>
              <a:rPr lang="en-US" sz="4800">
                <a:solidFill>
                  <a:srgbClr val="7A67F8"/>
                </a:solidFill>
                <a:latin typeface="Open Sans" panose="020B0606030504020204"/>
              </a:rPr>
              <a:t>A peek under the hood</a:t>
            </a:r>
            <a:endParaRPr lang="en-US" sz="8800" dirty="0">
              <a:solidFill>
                <a:srgbClr val="7A67F8"/>
              </a:solidFill>
              <a:latin typeface="Open Sans" panose="020B0606030504020204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A4C28F2-1BCA-49C0-AFA9-06F4A574F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88C84EE-F566-4450-906B-6570AE9BC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7898" y="1761931"/>
            <a:ext cx="3108669" cy="3108669"/>
          </a:xfrm>
          <a:prstGeom prst="rect">
            <a:avLst/>
          </a:prstGeom>
          <a:effectLst>
            <a:outerShdw blurRad="901700" dist="571500" dir="5400000" sx="95000" sy="95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155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49ABBC-CE07-42A7-8430-AEE735BAD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US" sz="3200" b="0" dirty="0"/>
              <a:t>Third-party libraries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C0DFCC9-7BE7-4A1E-B745-6711CE5E1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481946"/>
            <a:ext cx="8380276" cy="5015076"/>
          </a:xfrm>
        </p:spPr>
        <p:txBody>
          <a:bodyPr/>
          <a:lstStyle/>
          <a:p>
            <a:r>
              <a:rPr lang="en-US" dirty="0">
                <a:latin typeface="Open Sans" panose="020B0606030504020204"/>
              </a:rPr>
              <a:t>Uno </a:t>
            </a:r>
            <a:r>
              <a:rPr lang="en-US" dirty="0">
                <a:latin typeface="Open Sans" panose="020B0606030504020204"/>
                <a:cs typeface="Times New Roman" panose="02020603050405020304" pitchFamily="18" charset="0"/>
              </a:rPr>
              <a:t>= new target platform</a:t>
            </a:r>
            <a:endParaRPr lang="en-US" dirty="0">
              <a:latin typeface="Open Sans" panose="020B0606030504020204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Forks of existing third-party libraries</a:t>
            </a:r>
          </a:p>
          <a:p>
            <a:pPr lvl="1"/>
            <a:r>
              <a:rPr lang="en-US" sz="2400" b="1" dirty="0"/>
              <a:t>Windows Community Toolkit</a:t>
            </a:r>
          </a:p>
          <a:p>
            <a:pPr lvl="1"/>
            <a:r>
              <a:rPr lang="en-US" sz="2400" dirty="0"/>
              <a:t>Prism</a:t>
            </a:r>
          </a:p>
          <a:p>
            <a:pPr lvl="1"/>
            <a:r>
              <a:rPr lang="en-US" sz="2400" dirty="0"/>
              <a:t>Telerik UI for UWP</a:t>
            </a:r>
          </a:p>
          <a:p>
            <a:pPr lvl="1"/>
            <a:r>
              <a:rPr lang="en-US" sz="2400" dirty="0" err="1"/>
              <a:t>WindowsStateTriggers</a:t>
            </a:r>
            <a:endParaRPr lang="en-US" sz="2400" dirty="0"/>
          </a:p>
          <a:p>
            <a:endParaRPr lang="en-US" dirty="0"/>
          </a:p>
          <a:p>
            <a:r>
              <a:rPr lang="en-US" dirty="0"/>
              <a:t>Experimental </a:t>
            </a:r>
            <a:r>
              <a:rPr lang="en-US" b="1" dirty="0"/>
              <a:t>Lottie </a:t>
            </a:r>
            <a:r>
              <a:rPr lang="en-US" dirty="0"/>
              <a:t>support (</a:t>
            </a:r>
            <a:r>
              <a:rPr lang="en-US" dirty="0">
                <a:solidFill>
                  <a:srgbClr val="159B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https://lottie.platform.uno/</a:t>
            </a:r>
            <a:r>
              <a:rPr lang="en-US" dirty="0"/>
              <a:t>)</a:t>
            </a:r>
            <a:endParaRPr lang="en-US" b="1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145E5BBF-5E94-4A70-8748-F9520E4663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F85D91-7FAE-49CD-8914-EAE22DE1D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643" y="937918"/>
            <a:ext cx="2664108" cy="447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40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B1C3DBD-6E94-459F-A592-0127023FA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US" sz="3200" b="0" dirty="0"/>
              <a:t>Uno </a:t>
            </a:r>
            <a:r>
              <a:rPr lang="en-US" sz="3200" b="0" dirty="0">
                <a:solidFill>
                  <a:srgbClr val="FF0000"/>
                </a:solidFill>
              </a:rPr>
              <a:t>♥</a:t>
            </a:r>
            <a:r>
              <a:rPr lang="en-US" sz="3200" b="0" dirty="0"/>
              <a:t> </a:t>
            </a:r>
            <a:r>
              <a:rPr lang="en-US" sz="3200" b="0" dirty="0" err="1"/>
              <a:t>WebAssembly</a:t>
            </a:r>
            <a:endParaRPr lang="en-US" sz="3200" b="0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D0BD913-9A0F-47A7-BDC5-4F9AAE745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612370"/>
            <a:ext cx="5411788" cy="4800155"/>
          </a:xfrm>
        </p:spPr>
        <p:txBody>
          <a:bodyPr/>
          <a:lstStyle/>
          <a:p>
            <a:endParaRPr lang="en-US" dirty="0">
              <a:hlinkClick r:id="rId3"/>
            </a:endParaRPr>
          </a:p>
          <a:p>
            <a:r>
              <a:rPr lang="en-US" dirty="0"/>
              <a:t>Key platform</a:t>
            </a:r>
          </a:p>
          <a:p>
            <a:endParaRPr lang="en-US" dirty="0"/>
          </a:p>
          <a:p>
            <a:r>
              <a:rPr lang="en-US" dirty="0"/>
              <a:t>Full-featured WASM UI framework</a:t>
            </a:r>
          </a:p>
          <a:p>
            <a:endParaRPr lang="en-US" dirty="0"/>
          </a:p>
          <a:p>
            <a:r>
              <a:rPr lang="en-US" dirty="0"/>
              <a:t>See Build 2019 session about WASM by Jerome Laban, </a:t>
            </a:r>
            <a:r>
              <a:rPr lang="en-US" dirty="0" err="1"/>
              <a:t>nventive</a:t>
            </a:r>
            <a:r>
              <a:rPr lang="en-US" dirty="0"/>
              <a:t> CTO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7D20F73D-D70C-4390-B8E0-3A78323B06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5A9A44-9E50-44B6-9122-9D72D88B9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305" y="1612370"/>
            <a:ext cx="5248313" cy="28051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EDF5C75-4C6D-4587-99E3-CADD78D7E410}"/>
              </a:ext>
            </a:extLst>
          </p:cNvPr>
          <p:cNvSpPr/>
          <p:nvPr/>
        </p:nvSpPr>
        <p:spPr>
          <a:xfrm>
            <a:off x="6688149" y="4630290"/>
            <a:ext cx="47628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159BFF"/>
                </a:solidFill>
              </a:rPr>
              <a:t>https://youtu.be/mhoEqkJQlkY</a:t>
            </a:r>
          </a:p>
        </p:txBody>
      </p:sp>
    </p:spTree>
    <p:extLst>
      <p:ext uri="{BB962C8B-B14F-4D97-AF65-F5344CB8AC3E}">
        <p14:creationId xmlns:p14="http://schemas.microsoft.com/office/powerpoint/2010/main" val="183649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AA1F6EE-03C9-4947-A031-908385D9B739}"/>
              </a:ext>
            </a:extLst>
          </p:cNvPr>
          <p:cNvSpPr/>
          <p:nvPr/>
        </p:nvSpPr>
        <p:spPr>
          <a:xfrm>
            <a:off x="3373626" y="2735025"/>
            <a:ext cx="5751203" cy="2445629"/>
          </a:xfrm>
          <a:prstGeom prst="rect">
            <a:avLst/>
          </a:prstGeom>
          <a:ln>
            <a:noFill/>
          </a:ln>
          <a:effectLst>
            <a:outerShdw blurRad="584200" dist="1143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4E1BC4-AA57-5B4C-8605-57378C18B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93" y="516970"/>
            <a:ext cx="10620375" cy="59739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9825A3-D5D0-444E-8DA5-8CB575802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476250"/>
            <a:ext cx="5586412" cy="872103"/>
          </a:xfrm>
        </p:spPr>
        <p:txBody>
          <a:bodyPr lIns="0" tIns="0" rIns="0" bIns="0" anchor="t" anchorCtr="0">
            <a:normAutofit/>
          </a:bodyPr>
          <a:lstStyle/>
          <a:p>
            <a:r>
              <a:rPr lang="en-US" sz="3200" b="0" dirty="0">
                <a:solidFill>
                  <a:srgbClr val="242424"/>
                </a:solidFill>
              </a:rPr>
              <a:t>Uno Platform Playground</a:t>
            </a:r>
            <a:endParaRPr lang="en-CA" sz="3200" b="0" dirty="0">
              <a:solidFill>
                <a:srgbClr val="24242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DCD5F1-3A6C-4D1E-BB7B-77DE1B9DE306}"/>
              </a:ext>
            </a:extLst>
          </p:cNvPr>
          <p:cNvSpPr txBox="1"/>
          <p:nvPr/>
        </p:nvSpPr>
        <p:spPr>
          <a:xfrm>
            <a:off x="1050534" y="2178634"/>
            <a:ext cx="1298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SAMPLES LIST</a:t>
            </a:r>
            <a:endParaRPr lang="en-CA" b="1" dirty="0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F896AD-1EF3-4762-81AD-59B19A7FF699}"/>
              </a:ext>
            </a:extLst>
          </p:cNvPr>
          <p:cNvSpPr txBox="1"/>
          <p:nvPr/>
        </p:nvSpPr>
        <p:spPr>
          <a:xfrm>
            <a:off x="2349015" y="5490258"/>
            <a:ext cx="2605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DATACONTEXT</a:t>
            </a:r>
            <a:br>
              <a:rPr lang="en-US" b="1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b="1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EDITOR &amp; VISUALIZER</a:t>
            </a:r>
            <a:endParaRPr lang="en-CA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52ECE5-1086-4758-BF55-5849081CBB7F}"/>
              </a:ext>
            </a:extLst>
          </p:cNvPr>
          <p:cNvSpPr txBox="1"/>
          <p:nvPr/>
        </p:nvSpPr>
        <p:spPr>
          <a:xfrm>
            <a:off x="6890480" y="1589638"/>
            <a:ext cx="1963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XAML EDITOR</a:t>
            </a:r>
            <a:endParaRPr lang="en-CA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2818CA-7C55-48AC-8BEB-130FB7C54010}"/>
              </a:ext>
            </a:extLst>
          </p:cNvPr>
          <p:cNvSpPr txBox="1"/>
          <p:nvPr/>
        </p:nvSpPr>
        <p:spPr>
          <a:xfrm>
            <a:off x="9624987" y="3401448"/>
            <a:ext cx="1534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XAML VISUALIZER</a:t>
            </a:r>
            <a:endParaRPr lang="en-CA" b="1" dirty="0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568AB-4141-2044-899F-4CC642B261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829C9A1-88BF-4AAC-AB40-5F4EF58EF5F6}"/>
              </a:ext>
            </a:extLst>
          </p:cNvPr>
          <p:cNvSpPr txBox="1">
            <a:spLocks/>
          </p:cNvSpPr>
          <p:nvPr/>
        </p:nvSpPr>
        <p:spPr>
          <a:xfrm>
            <a:off x="623888" y="1022134"/>
            <a:ext cx="5586412" cy="872103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b="0" dirty="0"/>
              <a:t>Built with Uno to demo Uno</a:t>
            </a:r>
            <a:endParaRPr lang="en-CA" sz="2400" b="0" dirty="0"/>
          </a:p>
        </p:txBody>
      </p:sp>
      <p:pic>
        <p:nvPicPr>
          <p:cNvPr id="1026" name="Picture 2" descr="Image result for google play logo">
            <a:extLst>
              <a:ext uri="{FF2B5EF4-FFF2-40B4-BE49-F238E27FC236}">
                <a16:creationId xmlns:a16="http://schemas.microsoft.com/office/drawing/2014/main" id="{2702F18F-F99A-4CBC-B905-979DD1B9D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749" y="689652"/>
            <a:ext cx="1534445" cy="59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AAC4FC-1B73-40BD-BC35-BCA79F23F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1982" y="2007367"/>
            <a:ext cx="688880" cy="6888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908619-291B-4DF4-91A2-6F118311C2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8105" y="1378724"/>
            <a:ext cx="1367226" cy="45574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CD622E9-E6B9-4CDA-8841-526680D8120B}"/>
              </a:ext>
            </a:extLst>
          </p:cNvPr>
          <p:cNvSpPr txBox="1">
            <a:spLocks/>
          </p:cNvSpPr>
          <p:nvPr/>
        </p:nvSpPr>
        <p:spPr>
          <a:xfrm>
            <a:off x="10173330" y="327923"/>
            <a:ext cx="2225875" cy="872103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0" i="1" dirty="0"/>
              <a:t>Uno Gallery </a:t>
            </a:r>
            <a:r>
              <a:rPr lang="en-US" sz="1800" b="0" dirty="0"/>
              <a:t>App</a:t>
            </a:r>
            <a:endParaRPr lang="en-CA" sz="1800" b="0" dirty="0"/>
          </a:p>
        </p:txBody>
      </p:sp>
    </p:spTree>
    <p:extLst>
      <p:ext uri="{BB962C8B-B14F-4D97-AF65-F5344CB8AC3E}">
        <p14:creationId xmlns:p14="http://schemas.microsoft.com/office/powerpoint/2010/main" val="75888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64BCA6-5559-4E9D-9DC3-CAF8FE4F90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820268-C4D4-48CD-AE6F-3ECA25CC9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890" y="2221426"/>
            <a:ext cx="2792903" cy="2792903"/>
          </a:xfrm>
          <a:prstGeom prst="rect">
            <a:avLst/>
          </a:prstGeom>
        </p:spPr>
      </p:pic>
      <p:pic>
        <p:nvPicPr>
          <p:cNvPr id="7" name="Picture 6" descr="A picture containing indoor, text, crossword puzzle&#10;&#10;Description automatically generated">
            <a:extLst>
              <a:ext uri="{FF2B5EF4-FFF2-40B4-BE49-F238E27FC236}">
                <a16:creationId xmlns:a16="http://schemas.microsoft.com/office/drawing/2014/main" id="{5BCFDBDB-03E4-4F59-8A42-4DC07058F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010" y="2204876"/>
            <a:ext cx="2792903" cy="279290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1A9CFED-C67E-4F92-A326-14D8A26230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6062" y="1495383"/>
            <a:ext cx="602291" cy="6022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8BAF79-62D6-401A-895D-18A20FDEAC66}"/>
              </a:ext>
            </a:extLst>
          </p:cNvPr>
          <p:cNvSpPr txBox="1"/>
          <p:nvPr/>
        </p:nvSpPr>
        <p:spPr>
          <a:xfrm>
            <a:off x="1072397" y="1534918"/>
            <a:ext cx="1749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Open Sans" panose="020B0606030504020204"/>
              </a:rPr>
              <a:t>Android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433D33-9818-405F-A3DE-FD350005CBE9}"/>
              </a:ext>
            </a:extLst>
          </p:cNvPr>
          <p:cNvSpPr/>
          <p:nvPr/>
        </p:nvSpPr>
        <p:spPr>
          <a:xfrm>
            <a:off x="2692817" y="1565695"/>
            <a:ext cx="32496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159BFF"/>
                </a:solidFill>
                <a:latin typeface="Open Sans" panose="020B0606030504020204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https://bit.ly/2HDl2S9</a:t>
            </a:r>
            <a:endParaRPr lang="en-US" sz="2400" dirty="0">
              <a:solidFill>
                <a:srgbClr val="159BFF"/>
              </a:solidFill>
              <a:latin typeface="Open Sans" panose="020B0606030504020204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F065563-2899-411F-96C3-46E0A24D32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14620" y="1486423"/>
            <a:ext cx="602291" cy="6022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4B15E5-B77E-417A-A61D-C75DACFE4D06}"/>
              </a:ext>
            </a:extLst>
          </p:cNvPr>
          <p:cNvSpPr txBox="1"/>
          <p:nvPr/>
        </p:nvSpPr>
        <p:spPr>
          <a:xfrm>
            <a:off x="6729164" y="1549667"/>
            <a:ext cx="1749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Open Sans" panose="020B0606030504020204"/>
              </a:rPr>
              <a:t>iOS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0B1909-35E8-4709-B59D-F09B97C4AB17}"/>
              </a:ext>
            </a:extLst>
          </p:cNvPr>
          <p:cNvSpPr/>
          <p:nvPr/>
        </p:nvSpPr>
        <p:spPr>
          <a:xfrm>
            <a:off x="7998401" y="1575708"/>
            <a:ext cx="3788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159BFF"/>
                </a:solidFill>
                <a:latin typeface="Open Sans" panose="020B0606030504020204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https://apple.co/2QowZhg</a:t>
            </a:r>
            <a:endParaRPr lang="en-US" sz="2400" dirty="0">
              <a:solidFill>
                <a:srgbClr val="159BFF"/>
              </a:solidFill>
              <a:latin typeface="Open Sans" panose="020B060603050402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6AA5FC-FFA1-4B1A-BC72-32DC180E292D}"/>
              </a:ext>
            </a:extLst>
          </p:cNvPr>
          <p:cNvSpPr/>
          <p:nvPr/>
        </p:nvSpPr>
        <p:spPr>
          <a:xfrm>
            <a:off x="4177596" y="5486810"/>
            <a:ext cx="61957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159BFF"/>
                </a:solidFill>
                <a:latin typeface="Open Sans" panose="020B0606030504020204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https://playground.platform.uno/</a:t>
            </a:r>
            <a:endParaRPr lang="en-US" sz="3200" dirty="0">
              <a:solidFill>
                <a:srgbClr val="159BFF"/>
              </a:solidFill>
              <a:latin typeface="Open Sans" panose="020B0606030504020204"/>
            </a:endParaRPr>
          </a:p>
        </p:txBody>
      </p:sp>
      <p:pic>
        <p:nvPicPr>
          <p:cNvPr id="17" name="Picture 16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08736C6B-4581-41F4-8AA9-4F7185DF0A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41029" y="5478053"/>
            <a:ext cx="602291" cy="60229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C210705-6CED-4712-A988-12B7ED681331}"/>
              </a:ext>
            </a:extLst>
          </p:cNvPr>
          <p:cNvSpPr txBox="1"/>
          <p:nvPr/>
        </p:nvSpPr>
        <p:spPr>
          <a:xfrm>
            <a:off x="2643320" y="5523492"/>
            <a:ext cx="1749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Open Sans" panose="020B0606030504020204"/>
              </a:rPr>
              <a:t>WASM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79C86BBE-D4DB-4EF0-AD04-0A9A62865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476250"/>
            <a:ext cx="5586412" cy="872103"/>
          </a:xfrm>
        </p:spPr>
        <p:txBody>
          <a:bodyPr lIns="0" tIns="0" rIns="0" bIns="0" anchor="t" anchorCtr="0">
            <a:normAutofit/>
          </a:bodyPr>
          <a:lstStyle/>
          <a:p>
            <a:r>
              <a:rPr lang="en-US" sz="3200" b="0" dirty="0">
                <a:solidFill>
                  <a:srgbClr val="242424"/>
                </a:solidFill>
                <a:latin typeface="Open Sans" panose="020B0606030504020204"/>
              </a:rPr>
              <a:t>Uno Platform Playground</a:t>
            </a:r>
            <a:endParaRPr lang="en-CA" sz="3200" b="0" dirty="0">
              <a:solidFill>
                <a:srgbClr val="242424"/>
              </a:solidFill>
              <a:latin typeface="Open Sans" panose="020B0606030504020204"/>
            </a:endParaRPr>
          </a:p>
        </p:txBody>
      </p:sp>
    </p:spTree>
    <p:extLst>
      <p:ext uri="{BB962C8B-B14F-4D97-AF65-F5344CB8AC3E}">
        <p14:creationId xmlns:p14="http://schemas.microsoft.com/office/powerpoint/2010/main" val="114414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75D1EF7-0F28-4A0D-B342-398D86B15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US" sz="3200" b="0" dirty="0"/>
              <a:t>Call to action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EE16BED-9857-464D-B8FF-EBD703A2E3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9A336B-2A00-4E15-A4AB-C69E02891112}"/>
              </a:ext>
            </a:extLst>
          </p:cNvPr>
          <p:cNvSpPr txBox="1"/>
          <p:nvPr/>
        </p:nvSpPr>
        <p:spPr>
          <a:xfrm>
            <a:off x="674926" y="4410331"/>
            <a:ext cx="4198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Open Sans" panose="020B0606030504020204"/>
              </a:rPr>
              <a:t>Create app with Uno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F20830-D6E0-4F6F-8F44-17360F9DED3B}"/>
              </a:ext>
            </a:extLst>
          </p:cNvPr>
          <p:cNvSpPr txBox="1"/>
          <p:nvPr/>
        </p:nvSpPr>
        <p:spPr>
          <a:xfrm>
            <a:off x="8023652" y="2470075"/>
            <a:ext cx="29752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Open Sans" panose="020B0606030504020204"/>
              </a:rPr>
              <a:t>Submit feedback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Open Sans" panose="020B0606030504020204"/>
              </a:rPr>
              <a:t>&amp;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Open Sans" panose="020B0606030504020204"/>
              </a:rPr>
              <a:t>Contribute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39FB966-D6A8-4D54-83FB-18BE747D2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95376" y="1990688"/>
            <a:ext cx="2343771" cy="2343771"/>
          </a:xfrm>
          <a:prstGeom prst="rect">
            <a:avLst/>
          </a:prstGeom>
          <a:effectLst>
            <a:outerShdw blurRad="431800" dist="215900" dir="5400000" algn="ctr" rotWithShape="0">
              <a:srgbClr val="000000">
                <a:alpha val="22000"/>
              </a:srgbClr>
            </a:outerShdw>
          </a:effectLst>
        </p:spPr>
      </p:pic>
      <p:pic>
        <p:nvPicPr>
          <p:cNvPr id="11" name="Picture 2" descr="Uno Platform">
            <a:extLst>
              <a:ext uri="{FF2B5EF4-FFF2-40B4-BE49-F238E27FC236}">
                <a16:creationId xmlns:a16="http://schemas.microsoft.com/office/drawing/2014/main" id="{618831B0-5EA2-43F9-9CFA-CBCF7F070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071" y="1278238"/>
            <a:ext cx="2969684" cy="2944247"/>
          </a:xfrm>
          <a:prstGeom prst="rect">
            <a:avLst/>
          </a:prstGeom>
          <a:noFill/>
          <a:effectLst>
            <a:outerShdw blurRad="495300" dist="381000" dir="5400000" algn="ctr" rotWithShape="0">
              <a:srgbClr val="000000">
                <a:alpha val="17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5E0126-B664-4B22-AFF6-6C01EB7A9AC0}"/>
              </a:ext>
            </a:extLst>
          </p:cNvPr>
          <p:cNvSpPr txBox="1"/>
          <p:nvPr/>
        </p:nvSpPr>
        <p:spPr>
          <a:xfrm>
            <a:off x="271817" y="5043903"/>
            <a:ext cx="5004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59BFF"/>
                </a:solidFill>
                <a:latin typeface="Open Sans" panose="020B0606030504020204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https://platform.uno/</a:t>
            </a:r>
            <a:endParaRPr lang="en-US" sz="3200" b="1" dirty="0">
              <a:solidFill>
                <a:srgbClr val="159BFF"/>
              </a:solidFill>
              <a:latin typeface="Open Sans" panose="020B060603050402020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743B51-F391-4BA5-AE6A-72D27AB6BE93}"/>
              </a:ext>
            </a:extLst>
          </p:cNvPr>
          <p:cNvSpPr txBox="1"/>
          <p:nvPr/>
        </p:nvSpPr>
        <p:spPr>
          <a:xfrm>
            <a:off x="5584717" y="4520683"/>
            <a:ext cx="6047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59BFF"/>
                </a:solidFill>
                <a:latin typeface="Open Sans" panose="020B0606030504020204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https://github.com/nventive/Uno</a:t>
            </a:r>
            <a:endParaRPr lang="en-US" sz="2800" b="1" dirty="0">
              <a:solidFill>
                <a:srgbClr val="159BFF"/>
              </a:solidFill>
              <a:latin typeface="Open Sans" panose="020B0606030504020204"/>
            </a:endParaRP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9A1F2962-6707-48E8-B276-B05A4D0BE46D}"/>
              </a:ext>
            </a:extLst>
          </p:cNvPr>
          <p:cNvSpPr/>
          <p:nvPr/>
        </p:nvSpPr>
        <p:spPr>
          <a:xfrm>
            <a:off x="936520" y="5684867"/>
            <a:ext cx="43398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159BFF"/>
                </a:solidFill>
                <a:latin typeface="Open Sans" panose="020B0606030504020204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https://bit.ly/2JKIRtl</a:t>
            </a:r>
            <a:endParaRPr lang="en-US" sz="2800" b="1" dirty="0">
              <a:solidFill>
                <a:srgbClr val="159BFF"/>
              </a:solidFill>
              <a:latin typeface="Open Sans" panose="020B0606030504020204"/>
            </a:endParaRPr>
          </a:p>
        </p:txBody>
      </p:sp>
      <p:sp>
        <p:nvSpPr>
          <p:cNvPr id="5" name="Obdélník 4">
            <a:hlinkClick r:id="rId9"/>
            <a:extLst>
              <a:ext uri="{FF2B5EF4-FFF2-40B4-BE49-F238E27FC236}">
                <a16:creationId xmlns:a16="http://schemas.microsoft.com/office/drawing/2014/main" id="{E510CEFF-09BF-44E5-A881-0577C9808BCE}"/>
              </a:ext>
            </a:extLst>
          </p:cNvPr>
          <p:cNvSpPr/>
          <p:nvPr/>
        </p:nvSpPr>
        <p:spPr>
          <a:xfrm>
            <a:off x="6538716" y="5099974"/>
            <a:ext cx="41394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rgbClr val="159BFF"/>
                </a:solidFill>
                <a:latin typeface="Open Sans" panose="020B0606030504020204"/>
              </a:rPr>
              <a:t>https://bit.ly/2WvknKL</a:t>
            </a:r>
          </a:p>
        </p:txBody>
      </p:sp>
    </p:spTree>
    <p:extLst>
      <p:ext uri="{BB962C8B-B14F-4D97-AF65-F5344CB8AC3E}">
        <p14:creationId xmlns:p14="http://schemas.microsoft.com/office/powerpoint/2010/main" val="421789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587DA-EC7A-4EF5-813D-417C2D8570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2B95411-2A21-4D37-8D12-FFB4D2ABB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81356" y="791283"/>
            <a:ext cx="3629287" cy="3629287"/>
          </a:xfrm>
          <a:prstGeom prst="rect">
            <a:avLst/>
          </a:prstGeom>
          <a:effectLst>
            <a:outerShdw blurRad="520700" dist="317500" dir="5400000" sx="81000" sy="81000" rotWithShape="0">
              <a:prstClr val="black">
                <a:alpha val="26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8AEF75-0C2C-46D5-94E4-A38638A2E3A0}"/>
              </a:ext>
            </a:extLst>
          </p:cNvPr>
          <p:cNvSpPr txBox="1"/>
          <p:nvPr/>
        </p:nvSpPr>
        <p:spPr>
          <a:xfrm>
            <a:off x="1122111" y="4879298"/>
            <a:ext cx="9947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Open Sans" panose="020B0606030504020204"/>
              </a:rPr>
              <a:t>Cross-platform app development</a:t>
            </a:r>
          </a:p>
        </p:txBody>
      </p:sp>
    </p:spTree>
    <p:extLst>
      <p:ext uri="{BB962C8B-B14F-4D97-AF65-F5344CB8AC3E}">
        <p14:creationId xmlns:p14="http://schemas.microsoft.com/office/powerpoint/2010/main" val="224023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FCE1F-9CB0-4DF9-A84D-20C3103DA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Resources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44B9C93-8E66-4C6D-9699-A4E2952DF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772" y="1272476"/>
            <a:ext cx="1235238" cy="1235238"/>
          </a:xfrm>
          <a:effectLst>
            <a:outerShdw blurRad="660400" dist="101600" dir="5400000" algn="ctr" rotWithShape="0">
              <a:srgbClr val="000000">
                <a:alpha val="21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2E54C-BE98-4E96-B2E3-68D3B3538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4D01A7-97F6-4680-A1E3-8A141F9C0A46}"/>
              </a:ext>
            </a:extLst>
          </p:cNvPr>
          <p:cNvSpPr txBox="1"/>
          <p:nvPr/>
        </p:nvSpPr>
        <p:spPr>
          <a:xfrm>
            <a:off x="2281353" y="1529341"/>
            <a:ext cx="853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159BFF"/>
                </a:solidFill>
                <a:latin typeface="Open Sans" panose="020B0606030504020204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https://github.com/MartinZikmund/</a:t>
            </a:r>
            <a:r>
              <a:rPr lang="en-US" sz="2800" b="1" dirty="0">
                <a:solidFill>
                  <a:srgbClr val="159BFF"/>
                </a:solidFill>
                <a:latin typeface="Open Sans" panose="020B0606030504020204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meet-uno-talk</a:t>
            </a:r>
            <a:endParaRPr lang="en-US" sz="2800" b="1" dirty="0">
              <a:solidFill>
                <a:srgbClr val="159BFF"/>
              </a:solidFill>
              <a:latin typeface="Open Sans" panose="020B0606030504020204"/>
            </a:endParaRPr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DB1C1800-2128-4C23-94C0-1AC77E400D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9138" y="4145909"/>
            <a:ext cx="861518" cy="861518"/>
          </a:xfrm>
          <a:prstGeom prst="rect">
            <a:avLst/>
          </a:prstGeom>
          <a:effectLst>
            <a:outerShdw blurRad="660400" dist="101600" dir="5400000" algn="ctr" rotWithShape="0">
              <a:srgbClr val="000000">
                <a:alpha val="21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456BB5-EF9E-410F-993B-AB325A6C33D1}"/>
              </a:ext>
            </a:extLst>
          </p:cNvPr>
          <p:cNvSpPr txBox="1"/>
          <p:nvPr/>
        </p:nvSpPr>
        <p:spPr>
          <a:xfrm>
            <a:off x="1841818" y="4315058"/>
            <a:ext cx="306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pen Sans" panose="020B0606030504020204"/>
              </a:rPr>
              <a:t>@</a:t>
            </a:r>
            <a:r>
              <a:rPr lang="en-US" sz="2800" dirty="0" err="1">
                <a:solidFill>
                  <a:schemeClr val="bg1"/>
                </a:solidFill>
                <a:latin typeface="Open Sans" panose="020B0606030504020204"/>
              </a:rPr>
              <a:t>mzikmunddev</a:t>
            </a:r>
            <a:endParaRPr lang="en-US" sz="2800" b="1" dirty="0">
              <a:solidFill>
                <a:schemeClr val="bg1"/>
              </a:solidFill>
              <a:latin typeface="Open Sans" panose="020B0606030504020204"/>
            </a:endParaRPr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C4CDFF79-8B83-4EAF-B187-A00E06A842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9138" y="5084069"/>
            <a:ext cx="861518" cy="861518"/>
          </a:xfrm>
          <a:prstGeom prst="rect">
            <a:avLst/>
          </a:prstGeom>
          <a:effectLst>
            <a:outerShdw blurRad="660400" dist="101600" dir="5400000" algn="ctr" rotWithShape="0">
              <a:srgbClr val="000000">
                <a:alpha val="21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4EA9F5-CE45-4C72-9C7C-1D04351E89A1}"/>
              </a:ext>
            </a:extLst>
          </p:cNvPr>
          <p:cNvSpPr txBox="1"/>
          <p:nvPr/>
        </p:nvSpPr>
        <p:spPr>
          <a:xfrm>
            <a:off x="1841817" y="5229865"/>
            <a:ext cx="306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Open Sans" panose="020B0606030504020204"/>
              </a:rPr>
              <a:t>mzikmunddev</a:t>
            </a:r>
            <a:endParaRPr lang="en-US" sz="2800" b="1" dirty="0">
              <a:solidFill>
                <a:schemeClr val="bg1"/>
              </a:solidFill>
              <a:latin typeface="Open Sans" panose="020B0606030504020204"/>
            </a:endParaRPr>
          </a:p>
        </p:txBody>
      </p:sp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C800511C-E9D8-41DF-8702-A7E31EEA22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45953" y="4145909"/>
            <a:ext cx="861518" cy="861518"/>
          </a:xfrm>
          <a:prstGeom prst="rect">
            <a:avLst/>
          </a:prstGeom>
          <a:effectLst>
            <a:outerShdw blurRad="660400" dist="101600" dir="5400000" algn="ctr" rotWithShape="0">
              <a:srgbClr val="000000">
                <a:alpha val="21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538591D-927B-4265-B036-1F97A526EDAE}"/>
              </a:ext>
            </a:extLst>
          </p:cNvPr>
          <p:cNvSpPr txBox="1"/>
          <p:nvPr/>
        </p:nvSpPr>
        <p:spPr>
          <a:xfrm>
            <a:off x="6007472" y="4315058"/>
            <a:ext cx="3027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pen Sans" panose="020B0606030504020204"/>
              </a:rPr>
              <a:t>@</a:t>
            </a:r>
            <a:r>
              <a:rPr lang="en-US" sz="2800" dirty="0" err="1">
                <a:solidFill>
                  <a:schemeClr val="bg1"/>
                </a:solidFill>
                <a:latin typeface="Open Sans" panose="020B0606030504020204"/>
              </a:rPr>
              <a:t>mzikmunddev</a:t>
            </a:r>
            <a:endParaRPr lang="en-US" sz="2800" dirty="0">
              <a:solidFill>
                <a:schemeClr val="bg1"/>
              </a:solidFill>
              <a:latin typeface="Open Sans" panose="020B0606030504020204"/>
            </a:endParaRPr>
          </a:p>
        </p:txBody>
      </p:sp>
      <p:pic>
        <p:nvPicPr>
          <p:cNvPr id="16" name="Content Placeholder 5">
            <a:extLst>
              <a:ext uri="{FF2B5EF4-FFF2-40B4-BE49-F238E27FC236}">
                <a16:creationId xmlns:a16="http://schemas.microsoft.com/office/drawing/2014/main" id="{2F6D1306-6994-4013-89CA-94995D5D5D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45953" y="5084069"/>
            <a:ext cx="861518" cy="861518"/>
          </a:xfrm>
          <a:prstGeom prst="rect">
            <a:avLst/>
          </a:prstGeom>
          <a:effectLst>
            <a:outerShdw blurRad="660400" dist="101600" dir="5400000" algn="ctr" rotWithShape="0">
              <a:srgbClr val="000000">
                <a:alpha val="21000"/>
              </a:srgb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D5299DD-5661-4D74-B62C-9CB5FC4484EB}"/>
              </a:ext>
            </a:extLst>
          </p:cNvPr>
          <p:cNvSpPr/>
          <p:nvPr/>
        </p:nvSpPr>
        <p:spPr>
          <a:xfrm>
            <a:off x="6085721" y="5229865"/>
            <a:ext cx="50762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159BFF"/>
                </a:solidFill>
                <a:latin typeface="Open Sans" panose="020B0606030504020204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https://github.com/MartinZikmund/</a:t>
            </a:r>
            <a:endParaRPr lang="en-US" sz="2400" dirty="0">
              <a:solidFill>
                <a:srgbClr val="159BFF"/>
              </a:solidFill>
              <a:latin typeface="Open Sans" panose="020B0606030504020204"/>
            </a:endParaRPr>
          </a:p>
        </p:txBody>
      </p:sp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9E493119-A615-4EA0-B68B-81A60105C2A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1545" y="3296217"/>
            <a:ext cx="849692" cy="849692"/>
          </a:xfrm>
          <a:prstGeom prst="rect">
            <a:avLst/>
          </a:prstGeom>
          <a:effectLst>
            <a:outerShdw blurRad="660400" dist="101600" dir="5400000" algn="ctr" rotWithShape="0">
              <a:srgbClr val="000000">
                <a:alpha val="21000"/>
              </a:srgbClr>
            </a:outerShdw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4AE070F-CE2B-42CF-ABE6-E7EF494E0EC5}"/>
              </a:ext>
            </a:extLst>
          </p:cNvPr>
          <p:cNvSpPr/>
          <p:nvPr/>
        </p:nvSpPr>
        <p:spPr>
          <a:xfrm>
            <a:off x="1949864" y="3422303"/>
            <a:ext cx="4717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159BFF"/>
                </a:solidFill>
                <a:latin typeface="Open Sans" panose="020B0606030504020204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https://blog.mzikmund.com/</a:t>
            </a:r>
            <a:endParaRPr lang="en-US" sz="2800" dirty="0">
              <a:solidFill>
                <a:srgbClr val="159BFF"/>
              </a:solidFill>
              <a:latin typeface="Open Sans" panose="020B0606030504020204"/>
            </a:endParaRPr>
          </a:p>
        </p:txBody>
      </p:sp>
    </p:spTree>
    <p:extLst>
      <p:ext uri="{BB962C8B-B14F-4D97-AF65-F5344CB8AC3E}">
        <p14:creationId xmlns:p14="http://schemas.microsoft.com/office/powerpoint/2010/main" val="409020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1">
            <a:extLst>
              <a:ext uri="{FF2B5EF4-FFF2-40B4-BE49-F238E27FC236}">
                <a16:creationId xmlns:a16="http://schemas.microsoft.com/office/drawing/2014/main" id="{50B271D5-66F3-4C0E-9290-9FEEC34E6C8C}"/>
              </a:ext>
            </a:extLst>
          </p:cNvPr>
          <p:cNvSpPr/>
          <p:nvPr/>
        </p:nvSpPr>
        <p:spPr>
          <a:xfrm>
            <a:off x="6983598" y="1578294"/>
            <a:ext cx="2992327" cy="1131573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chemeClr val="tx1">
                <a:lumMod val="85000"/>
              </a:schemeClr>
            </a:solidFill>
          </a:ln>
          <a:effectLst>
            <a:outerShdw blurRad="584200" dist="1346200" dir="5400000" sx="74000" sy="74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t" anchorCtr="0"/>
          <a:lstStyle/>
          <a:p>
            <a:pPr algn="ctr"/>
            <a:endParaRPr lang="en-US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Rounded Rectangle 31">
            <a:extLst>
              <a:ext uri="{FF2B5EF4-FFF2-40B4-BE49-F238E27FC236}">
                <a16:creationId xmlns:a16="http://schemas.microsoft.com/office/drawing/2014/main" id="{0DAA8015-D6FA-4F2E-B1D7-B1B9A03463E2}"/>
              </a:ext>
            </a:extLst>
          </p:cNvPr>
          <p:cNvSpPr/>
          <p:nvPr/>
        </p:nvSpPr>
        <p:spPr>
          <a:xfrm>
            <a:off x="6983598" y="2827535"/>
            <a:ext cx="2992327" cy="1131573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chemeClr val="tx1">
                <a:lumMod val="85000"/>
              </a:schemeClr>
            </a:solidFill>
          </a:ln>
          <a:effectLst>
            <a:outerShdw blurRad="584200" dist="1346200" dir="5400000" sx="74000" sy="74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t" anchorCtr="0"/>
          <a:lstStyle/>
          <a:p>
            <a:pPr algn="ctr"/>
            <a:endParaRPr lang="en-US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40F5ACD-C3D7-46D0-AD94-27E06268D5FA}"/>
              </a:ext>
            </a:extLst>
          </p:cNvPr>
          <p:cNvSpPr/>
          <p:nvPr/>
        </p:nvSpPr>
        <p:spPr>
          <a:xfrm>
            <a:off x="6983600" y="4106968"/>
            <a:ext cx="2992327" cy="1131573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chemeClr val="tx1">
                <a:lumMod val="85000"/>
              </a:schemeClr>
            </a:solidFill>
          </a:ln>
          <a:effectLst>
            <a:outerShdw blurRad="584200" dist="1346200" dir="5400000" sx="74000" sy="74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t" anchorCtr="0"/>
          <a:lstStyle/>
          <a:p>
            <a:pPr algn="ctr"/>
            <a:endParaRPr lang="en-US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Rounded Rectangle 31">
            <a:extLst>
              <a:ext uri="{FF2B5EF4-FFF2-40B4-BE49-F238E27FC236}">
                <a16:creationId xmlns:a16="http://schemas.microsoft.com/office/drawing/2014/main" id="{97315FF5-E053-4D5B-8EA7-604BA2E81719}"/>
              </a:ext>
            </a:extLst>
          </p:cNvPr>
          <p:cNvSpPr/>
          <p:nvPr/>
        </p:nvSpPr>
        <p:spPr>
          <a:xfrm>
            <a:off x="6983601" y="5414262"/>
            <a:ext cx="2992327" cy="1131573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chemeClr val="tx1">
                <a:lumMod val="85000"/>
              </a:schemeClr>
            </a:solidFill>
          </a:ln>
          <a:effectLst>
            <a:outerShdw blurRad="584200" dist="1346200" dir="5400000" sx="74000" sy="74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t" anchorCtr="0"/>
          <a:lstStyle/>
          <a:p>
            <a:pPr algn="ctr"/>
            <a:endParaRPr lang="en-US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Rounded Rectangle 31">
            <a:extLst>
              <a:ext uri="{FF2B5EF4-FFF2-40B4-BE49-F238E27FC236}">
                <a16:creationId xmlns:a16="http://schemas.microsoft.com/office/drawing/2014/main" id="{A847E0A5-FA44-410D-994D-1826DA8503D5}"/>
              </a:ext>
            </a:extLst>
          </p:cNvPr>
          <p:cNvSpPr/>
          <p:nvPr/>
        </p:nvSpPr>
        <p:spPr>
          <a:xfrm>
            <a:off x="1026913" y="1574752"/>
            <a:ext cx="2652961" cy="1131573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chemeClr val="tx1">
                <a:lumMod val="85000"/>
              </a:schemeClr>
            </a:solidFill>
          </a:ln>
          <a:effectLst>
            <a:outerShdw blurRad="584200" dist="1346200" dir="5400000" sx="74000" sy="74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t" anchorCtr="0"/>
          <a:lstStyle/>
          <a:p>
            <a:pPr algn="ctr"/>
            <a:endParaRPr lang="en-US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Rounded Rectangle 31">
            <a:extLst>
              <a:ext uri="{FF2B5EF4-FFF2-40B4-BE49-F238E27FC236}">
                <a16:creationId xmlns:a16="http://schemas.microsoft.com/office/drawing/2014/main" id="{A4A60733-ADE6-4D85-9A9D-E7C90933039C}"/>
              </a:ext>
            </a:extLst>
          </p:cNvPr>
          <p:cNvSpPr/>
          <p:nvPr/>
        </p:nvSpPr>
        <p:spPr>
          <a:xfrm>
            <a:off x="1026912" y="2853722"/>
            <a:ext cx="2652961" cy="1131573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chemeClr val="tx1">
                <a:lumMod val="85000"/>
              </a:schemeClr>
            </a:solidFill>
          </a:ln>
          <a:effectLst>
            <a:outerShdw blurRad="584200" dist="1346200" dir="5400000" sx="74000" sy="74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t" anchorCtr="0"/>
          <a:lstStyle/>
          <a:p>
            <a:pPr algn="ctr"/>
            <a:endParaRPr lang="en-US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Rounded Rectangle 31">
            <a:extLst>
              <a:ext uri="{FF2B5EF4-FFF2-40B4-BE49-F238E27FC236}">
                <a16:creationId xmlns:a16="http://schemas.microsoft.com/office/drawing/2014/main" id="{FD16ACD5-D4D1-4A35-9ABE-84E7F039700E}"/>
              </a:ext>
            </a:extLst>
          </p:cNvPr>
          <p:cNvSpPr/>
          <p:nvPr/>
        </p:nvSpPr>
        <p:spPr>
          <a:xfrm>
            <a:off x="1026911" y="4130805"/>
            <a:ext cx="2652961" cy="1131573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chemeClr val="tx1">
                <a:lumMod val="85000"/>
              </a:schemeClr>
            </a:solidFill>
          </a:ln>
          <a:effectLst>
            <a:outerShdw blurRad="584200" dist="1346200" dir="5400000" sx="74000" sy="74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t" anchorCtr="0"/>
          <a:lstStyle/>
          <a:p>
            <a:pPr algn="ctr"/>
            <a:endParaRPr lang="en-US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Rounded Rectangle 31">
            <a:extLst>
              <a:ext uri="{FF2B5EF4-FFF2-40B4-BE49-F238E27FC236}">
                <a16:creationId xmlns:a16="http://schemas.microsoft.com/office/drawing/2014/main" id="{CECF7DBE-1D70-43E3-9648-59350B05E1E3}"/>
              </a:ext>
            </a:extLst>
          </p:cNvPr>
          <p:cNvSpPr/>
          <p:nvPr/>
        </p:nvSpPr>
        <p:spPr>
          <a:xfrm>
            <a:off x="1013091" y="5414262"/>
            <a:ext cx="2652961" cy="1131573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chemeClr val="tx1">
                <a:lumMod val="85000"/>
              </a:schemeClr>
            </a:solidFill>
          </a:ln>
          <a:effectLst>
            <a:outerShdw blurRad="584200" dist="1346200" dir="5400000" sx="74000" sy="74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t" anchorCtr="0"/>
          <a:lstStyle/>
          <a:p>
            <a:pPr algn="ctr"/>
            <a:endParaRPr lang="en-US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BDB134-4994-4D46-98CD-B81D0B101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CA" sz="3200" b="0" dirty="0"/>
              <a:t>O(N) development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76BA1-84CF-44A0-8B3E-8F9380397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2E3E02-7DB8-42C8-9263-F2E339EF3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500" y="1713754"/>
            <a:ext cx="785789" cy="882502"/>
          </a:xfrm>
          <a:prstGeom prst="rect">
            <a:avLst/>
          </a:prstGeom>
        </p:spPr>
      </p:pic>
      <p:pic>
        <p:nvPicPr>
          <p:cNvPr id="7" name="Graphic 41">
            <a:extLst>
              <a:ext uri="{FF2B5EF4-FFF2-40B4-BE49-F238E27FC236}">
                <a16:creationId xmlns:a16="http://schemas.microsoft.com/office/drawing/2014/main" id="{479906BA-EA83-4921-BD9D-2352851E73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31239" y="5587153"/>
            <a:ext cx="785790" cy="7857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A112487-9A7A-4882-A8A3-8D6E7A244137}"/>
              </a:ext>
            </a:extLst>
          </p:cNvPr>
          <p:cNvGrpSpPr/>
          <p:nvPr/>
        </p:nvGrpSpPr>
        <p:grpSpPr>
          <a:xfrm>
            <a:off x="1532727" y="2788121"/>
            <a:ext cx="1595482" cy="1177244"/>
            <a:chOff x="901069" y="2598635"/>
            <a:chExt cx="1793616" cy="132343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3BC14B2-D3AC-4EA2-8514-BDF328054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1069" y="2963360"/>
              <a:ext cx="424514" cy="789298"/>
            </a:xfrm>
            <a:prstGeom prst="rect">
              <a:avLst/>
            </a:prstGeom>
          </p:spPr>
        </p:pic>
        <p:pic>
          <p:nvPicPr>
            <p:cNvPr id="1028" name="Picture 4" descr="Image result for kotlin logo">
              <a:extLst>
                <a:ext uri="{FF2B5EF4-FFF2-40B4-BE49-F238E27FC236}">
                  <a16:creationId xmlns:a16="http://schemas.microsoft.com/office/drawing/2014/main" id="{830B9B62-4CA1-4EFE-9547-51E30B422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3871" y="2963360"/>
              <a:ext cx="800814" cy="800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BF270DD-E07A-419E-8189-5B8EEFEABE87}"/>
                </a:ext>
              </a:extLst>
            </p:cNvPr>
            <p:cNvSpPr txBox="1"/>
            <p:nvPr/>
          </p:nvSpPr>
          <p:spPr>
            <a:xfrm>
              <a:off x="1269668" y="2598635"/>
              <a:ext cx="63350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8000" dirty="0">
                  <a:solidFill>
                    <a:schemeClr val="bg1"/>
                  </a:solidFill>
                </a:rPr>
                <a:t>/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DB10B79-DE9B-407B-80F4-60024ED2F84D}"/>
              </a:ext>
            </a:extLst>
          </p:cNvPr>
          <p:cNvGrpSpPr/>
          <p:nvPr/>
        </p:nvGrpSpPr>
        <p:grpSpPr>
          <a:xfrm>
            <a:off x="1309045" y="4011036"/>
            <a:ext cx="2228254" cy="1323439"/>
            <a:chOff x="789277" y="4152929"/>
            <a:chExt cx="2228254" cy="132343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267FCF2-04D5-4312-87B2-A65B285EA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28233" y="4492192"/>
              <a:ext cx="789298" cy="789298"/>
            </a:xfrm>
            <a:prstGeom prst="rect">
              <a:avLst/>
            </a:prstGeom>
          </p:spPr>
        </p:pic>
        <p:pic>
          <p:nvPicPr>
            <p:cNvPr id="1026" name="Picture 2" descr="objective-c logo">
              <a:extLst>
                <a:ext uri="{FF2B5EF4-FFF2-40B4-BE49-F238E27FC236}">
                  <a16:creationId xmlns:a16="http://schemas.microsoft.com/office/drawing/2014/main" id="{A2A1AA16-3DD0-4A2E-9ED0-0437682572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88" t="10088" r="12573" b="17982"/>
            <a:stretch/>
          </p:blipFill>
          <p:spPr bwMode="auto">
            <a:xfrm>
              <a:off x="789277" y="4492192"/>
              <a:ext cx="827801" cy="789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38F825-6109-42E7-A23A-52EE4C4157C9}"/>
                </a:ext>
              </a:extLst>
            </p:cNvPr>
            <p:cNvSpPr txBox="1"/>
            <p:nvPr/>
          </p:nvSpPr>
          <p:spPr>
            <a:xfrm>
              <a:off x="1593014" y="4152929"/>
              <a:ext cx="63350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8000" dirty="0">
                  <a:solidFill>
                    <a:schemeClr val="bg1"/>
                  </a:solidFill>
                </a:rPr>
                <a:t>/</a:t>
              </a: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1331C360-125A-4285-91F1-0037F7271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 bwMode="auto">
          <a:xfrm>
            <a:off x="8110853" y="1708605"/>
            <a:ext cx="882502" cy="88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android logo">
            <a:extLst>
              <a:ext uri="{FF2B5EF4-FFF2-40B4-BE49-F238E27FC236}">
                <a16:creationId xmlns:a16="http://schemas.microsoft.com/office/drawing/2014/main" id="{C60B8DF6-AC02-41BE-9EDD-F23902564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928" y="2915192"/>
            <a:ext cx="712352" cy="83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lated image">
            <a:extLst>
              <a:ext uri="{FF2B5EF4-FFF2-40B4-BE49-F238E27FC236}">
                <a16:creationId xmlns:a16="http://schemas.microsoft.com/office/drawing/2014/main" id="{6BE480B4-1D28-4B78-AFB6-D70CD043A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586" y="4217602"/>
            <a:ext cx="789298" cy="78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63336C8-FB22-463E-81B2-75B32403330D}"/>
              </a:ext>
            </a:extLst>
          </p:cNvPr>
          <p:cNvGrpSpPr/>
          <p:nvPr/>
        </p:nvGrpSpPr>
        <p:grpSpPr>
          <a:xfrm>
            <a:off x="7184653" y="5624199"/>
            <a:ext cx="2734901" cy="711698"/>
            <a:chOff x="3890170" y="3497981"/>
            <a:chExt cx="4322386" cy="112480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628DF81-4BFC-483C-8580-0400E1A7C0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28521" t="19854" r="28521" b="19854"/>
            <a:stretch/>
          </p:blipFill>
          <p:spPr>
            <a:xfrm>
              <a:off x="3890170" y="3505306"/>
              <a:ext cx="1048883" cy="110408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28238ED-93AD-4EBD-A91B-CEED642CD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075303" y="3568785"/>
              <a:ext cx="922081" cy="983554"/>
            </a:xfrm>
            <a:prstGeom prst="rect">
              <a:avLst/>
            </a:prstGeom>
          </p:spPr>
        </p:pic>
        <p:pic>
          <p:nvPicPr>
            <p:cNvPr id="25" name="Picture 24" descr="A picture containing object, clock&#10;&#10;Description generated with high confidence">
              <a:extLst>
                <a:ext uri="{FF2B5EF4-FFF2-40B4-BE49-F238E27FC236}">
                  <a16:creationId xmlns:a16="http://schemas.microsoft.com/office/drawing/2014/main" id="{C80A4538-72FD-4725-8338-48B7D7CBC8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16915" t="6789" r="15589" b="5400"/>
            <a:stretch/>
          </p:blipFill>
          <p:spPr>
            <a:xfrm>
              <a:off x="7059771" y="3497981"/>
              <a:ext cx="1152785" cy="1124805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4AA6298B-0B3E-4982-926F-03EDB0399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001432" y="3562085"/>
              <a:ext cx="1030504" cy="1030504"/>
            </a:xfrm>
            <a:prstGeom prst="rect">
              <a:avLst/>
            </a:prstGeom>
          </p:spPr>
        </p:pic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5CCEAFC-AA73-4131-8267-A75BA019FA89}"/>
              </a:ext>
            </a:extLst>
          </p:cNvPr>
          <p:cNvCxnSpPr>
            <a:cxnSpLocks/>
            <a:stCxn id="30" idx="3"/>
            <a:endCxn id="34" idx="1"/>
          </p:cNvCxnSpPr>
          <p:nvPr/>
        </p:nvCxnSpPr>
        <p:spPr>
          <a:xfrm>
            <a:off x="3679874" y="2140539"/>
            <a:ext cx="3303724" cy="3542"/>
          </a:xfrm>
          <a:prstGeom prst="straightConnector1">
            <a:avLst/>
          </a:prstGeom>
          <a:ln w="53975" cap="sq">
            <a:solidFill>
              <a:schemeClr val="tx1">
                <a:lumMod val="65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522D568-DB2A-4886-A844-25EBD050E391}"/>
              </a:ext>
            </a:extLst>
          </p:cNvPr>
          <p:cNvCxnSpPr>
            <a:cxnSpLocks/>
            <a:stCxn id="29" idx="3"/>
            <a:endCxn id="33" idx="1"/>
          </p:cNvCxnSpPr>
          <p:nvPr/>
        </p:nvCxnSpPr>
        <p:spPr>
          <a:xfrm flipV="1">
            <a:off x="3679873" y="3393322"/>
            <a:ext cx="3303725" cy="26187"/>
          </a:xfrm>
          <a:prstGeom prst="straightConnector1">
            <a:avLst/>
          </a:prstGeom>
          <a:ln w="53975" cap="sq">
            <a:solidFill>
              <a:schemeClr val="tx1">
                <a:lumMod val="65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18A5636-DA71-4E06-989F-0ED332BD8A3E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 flipV="1">
            <a:off x="3679872" y="4672755"/>
            <a:ext cx="3303728" cy="23837"/>
          </a:xfrm>
          <a:prstGeom prst="straightConnector1">
            <a:avLst/>
          </a:prstGeom>
          <a:ln w="53975" cap="sq">
            <a:solidFill>
              <a:schemeClr val="tx1">
                <a:lumMod val="65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5538A54-8CB7-4B98-B953-DBCBFD596DA3}"/>
              </a:ext>
            </a:extLst>
          </p:cNvPr>
          <p:cNvCxnSpPr>
            <a:cxnSpLocks/>
            <a:stCxn id="28" idx="3"/>
            <a:endCxn id="31" idx="1"/>
          </p:cNvCxnSpPr>
          <p:nvPr/>
        </p:nvCxnSpPr>
        <p:spPr>
          <a:xfrm>
            <a:off x="3666052" y="5980049"/>
            <a:ext cx="3317549" cy="0"/>
          </a:xfrm>
          <a:prstGeom prst="straightConnector1">
            <a:avLst/>
          </a:prstGeom>
          <a:ln w="53975" cap="sq">
            <a:solidFill>
              <a:schemeClr val="tx1">
                <a:lumMod val="65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216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1">
            <a:extLst>
              <a:ext uri="{FF2B5EF4-FFF2-40B4-BE49-F238E27FC236}">
                <a16:creationId xmlns:a16="http://schemas.microsoft.com/office/drawing/2014/main" id="{50B271D5-66F3-4C0E-9290-9FEEC34E6C8C}"/>
              </a:ext>
            </a:extLst>
          </p:cNvPr>
          <p:cNvSpPr/>
          <p:nvPr/>
        </p:nvSpPr>
        <p:spPr>
          <a:xfrm>
            <a:off x="6983598" y="1578294"/>
            <a:ext cx="2992327" cy="1131573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chemeClr val="tx1">
                <a:lumMod val="85000"/>
              </a:schemeClr>
            </a:solidFill>
          </a:ln>
          <a:effectLst>
            <a:outerShdw blurRad="584200" dist="1346200" dir="5400000" sx="74000" sy="74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t" anchorCtr="0"/>
          <a:lstStyle/>
          <a:p>
            <a:pPr algn="ctr"/>
            <a:endParaRPr lang="en-US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Rounded Rectangle 31">
            <a:extLst>
              <a:ext uri="{FF2B5EF4-FFF2-40B4-BE49-F238E27FC236}">
                <a16:creationId xmlns:a16="http://schemas.microsoft.com/office/drawing/2014/main" id="{0DAA8015-D6FA-4F2E-B1D7-B1B9A03463E2}"/>
              </a:ext>
            </a:extLst>
          </p:cNvPr>
          <p:cNvSpPr/>
          <p:nvPr/>
        </p:nvSpPr>
        <p:spPr>
          <a:xfrm>
            <a:off x="6983598" y="2827535"/>
            <a:ext cx="2992327" cy="1131573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chemeClr val="tx1">
                <a:lumMod val="85000"/>
              </a:schemeClr>
            </a:solidFill>
          </a:ln>
          <a:effectLst>
            <a:outerShdw blurRad="584200" dist="1346200" dir="5400000" sx="74000" sy="74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t" anchorCtr="0"/>
          <a:lstStyle/>
          <a:p>
            <a:pPr algn="ctr"/>
            <a:endParaRPr lang="en-US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40F5ACD-C3D7-46D0-AD94-27E06268D5FA}"/>
              </a:ext>
            </a:extLst>
          </p:cNvPr>
          <p:cNvSpPr/>
          <p:nvPr/>
        </p:nvSpPr>
        <p:spPr>
          <a:xfrm>
            <a:off x="6983600" y="4106968"/>
            <a:ext cx="2992327" cy="1131573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chemeClr val="tx1">
                <a:lumMod val="85000"/>
              </a:schemeClr>
            </a:solidFill>
          </a:ln>
          <a:effectLst>
            <a:outerShdw blurRad="584200" dist="1346200" dir="5400000" sx="74000" sy="74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t" anchorCtr="0"/>
          <a:lstStyle/>
          <a:p>
            <a:pPr algn="ctr"/>
            <a:endParaRPr lang="en-US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Rounded Rectangle 31">
            <a:extLst>
              <a:ext uri="{FF2B5EF4-FFF2-40B4-BE49-F238E27FC236}">
                <a16:creationId xmlns:a16="http://schemas.microsoft.com/office/drawing/2014/main" id="{97315FF5-E053-4D5B-8EA7-604BA2E81719}"/>
              </a:ext>
            </a:extLst>
          </p:cNvPr>
          <p:cNvSpPr/>
          <p:nvPr/>
        </p:nvSpPr>
        <p:spPr>
          <a:xfrm>
            <a:off x="6983601" y="5414262"/>
            <a:ext cx="2992327" cy="1131573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chemeClr val="tx1">
                <a:lumMod val="85000"/>
              </a:schemeClr>
            </a:solidFill>
          </a:ln>
          <a:effectLst>
            <a:outerShdw blurRad="584200" dist="1346200" dir="5400000" sx="74000" sy="74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t" anchorCtr="0"/>
          <a:lstStyle/>
          <a:p>
            <a:pPr algn="ctr"/>
            <a:endParaRPr lang="en-US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Rounded Rectangle 31">
            <a:extLst>
              <a:ext uri="{FF2B5EF4-FFF2-40B4-BE49-F238E27FC236}">
                <a16:creationId xmlns:a16="http://schemas.microsoft.com/office/drawing/2014/main" id="{A847E0A5-FA44-410D-994D-1826DA8503D5}"/>
              </a:ext>
            </a:extLst>
          </p:cNvPr>
          <p:cNvSpPr/>
          <p:nvPr/>
        </p:nvSpPr>
        <p:spPr>
          <a:xfrm>
            <a:off x="606062" y="3262475"/>
            <a:ext cx="3266497" cy="1393266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chemeClr val="tx1">
                <a:lumMod val="85000"/>
              </a:schemeClr>
            </a:solidFill>
          </a:ln>
          <a:effectLst>
            <a:outerShdw blurRad="584200" dist="1346200" dir="5400000" sx="74000" sy="74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t" anchorCtr="0"/>
          <a:lstStyle/>
          <a:p>
            <a:pPr algn="ctr"/>
            <a:endParaRPr lang="en-US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BDB134-4994-4D46-98CD-B81D0B101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CA" sz="3200" b="0" strike="sngStrike" dirty="0"/>
              <a:t>O(1)</a:t>
            </a:r>
            <a:r>
              <a:rPr lang="en-CA" sz="3200" b="0" dirty="0"/>
              <a:t> O(lg N) development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76BA1-84CF-44A0-8B3E-8F9380397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331C360-125A-4285-91F1-0037F7271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>
            <a:off x="8110853" y="1708605"/>
            <a:ext cx="882502" cy="88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android logo">
            <a:extLst>
              <a:ext uri="{FF2B5EF4-FFF2-40B4-BE49-F238E27FC236}">
                <a16:creationId xmlns:a16="http://schemas.microsoft.com/office/drawing/2014/main" id="{C60B8DF6-AC02-41BE-9EDD-F23902564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928" y="2915192"/>
            <a:ext cx="712352" cy="83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lated image">
            <a:extLst>
              <a:ext uri="{FF2B5EF4-FFF2-40B4-BE49-F238E27FC236}">
                <a16:creationId xmlns:a16="http://schemas.microsoft.com/office/drawing/2014/main" id="{6BE480B4-1D28-4B78-AFB6-D70CD043A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586" y="4217602"/>
            <a:ext cx="789298" cy="78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63336C8-FB22-463E-81B2-75B32403330D}"/>
              </a:ext>
            </a:extLst>
          </p:cNvPr>
          <p:cNvGrpSpPr/>
          <p:nvPr/>
        </p:nvGrpSpPr>
        <p:grpSpPr>
          <a:xfrm>
            <a:off x="7184653" y="5624199"/>
            <a:ext cx="2734901" cy="711698"/>
            <a:chOff x="3890170" y="3497981"/>
            <a:chExt cx="4322386" cy="112480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628DF81-4BFC-483C-8580-0400E1A7C0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8521" t="19854" r="28521" b="19854"/>
            <a:stretch/>
          </p:blipFill>
          <p:spPr>
            <a:xfrm>
              <a:off x="3890170" y="3505306"/>
              <a:ext cx="1048883" cy="110408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28238ED-93AD-4EBD-A91B-CEED642CD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75303" y="3568785"/>
              <a:ext cx="922081" cy="983554"/>
            </a:xfrm>
            <a:prstGeom prst="rect">
              <a:avLst/>
            </a:prstGeom>
          </p:spPr>
        </p:pic>
        <p:pic>
          <p:nvPicPr>
            <p:cNvPr id="25" name="Picture 24" descr="A picture containing object, clock&#10;&#10;Description generated with high confidence">
              <a:extLst>
                <a:ext uri="{FF2B5EF4-FFF2-40B4-BE49-F238E27FC236}">
                  <a16:creationId xmlns:a16="http://schemas.microsoft.com/office/drawing/2014/main" id="{C80A4538-72FD-4725-8338-48B7D7CBC8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6915" t="6789" r="15589" b="5400"/>
            <a:stretch/>
          </p:blipFill>
          <p:spPr>
            <a:xfrm>
              <a:off x="7059771" y="3497981"/>
              <a:ext cx="1152785" cy="1124805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4AA6298B-0B3E-4982-926F-03EDB0399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01432" y="3562085"/>
              <a:ext cx="1030504" cy="1030504"/>
            </a:xfrm>
            <a:prstGeom prst="rect">
              <a:avLst/>
            </a:prstGeom>
          </p:spPr>
        </p:pic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5CCEAFC-AA73-4131-8267-A75BA019FA89}"/>
              </a:ext>
            </a:extLst>
          </p:cNvPr>
          <p:cNvCxnSpPr>
            <a:cxnSpLocks/>
            <a:stCxn id="30" idx="3"/>
            <a:endCxn id="34" idx="1"/>
          </p:cNvCxnSpPr>
          <p:nvPr/>
        </p:nvCxnSpPr>
        <p:spPr>
          <a:xfrm flipV="1">
            <a:off x="3872559" y="2144081"/>
            <a:ext cx="3111039" cy="1815027"/>
          </a:xfrm>
          <a:prstGeom prst="straightConnector1">
            <a:avLst/>
          </a:prstGeom>
          <a:ln w="53975" cap="sq">
            <a:solidFill>
              <a:schemeClr val="tx1">
                <a:lumMod val="65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522D568-DB2A-4886-A844-25EBD050E391}"/>
              </a:ext>
            </a:extLst>
          </p:cNvPr>
          <p:cNvCxnSpPr>
            <a:cxnSpLocks/>
            <a:stCxn id="36" idx="3"/>
            <a:endCxn id="33" idx="1"/>
          </p:cNvCxnSpPr>
          <p:nvPr/>
        </p:nvCxnSpPr>
        <p:spPr>
          <a:xfrm flipV="1">
            <a:off x="3891397" y="3393322"/>
            <a:ext cx="3092201" cy="524233"/>
          </a:xfrm>
          <a:prstGeom prst="straightConnector1">
            <a:avLst/>
          </a:prstGeom>
          <a:ln w="53975" cap="sq">
            <a:solidFill>
              <a:schemeClr val="tx1">
                <a:lumMod val="65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18A5636-DA71-4E06-989F-0ED332BD8A3E}"/>
              </a:ext>
            </a:extLst>
          </p:cNvPr>
          <p:cNvCxnSpPr>
            <a:cxnSpLocks/>
            <a:stCxn id="36" idx="3"/>
            <a:endCxn id="32" idx="1"/>
          </p:cNvCxnSpPr>
          <p:nvPr/>
        </p:nvCxnSpPr>
        <p:spPr>
          <a:xfrm>
            <a:off x="3891397" y="3917555"/>
            <a:ext cx="3092203" cy="755200"/>
          </a:xfrm>
          <a:prstGeom prst="straightConnector1">
            <a:avLst/>
          </a:prstGeom>
          <a:ln w="53975" cap="sq">
            <a:solidFill>
              <a:schemeClr val="tx1">
                <a:lumMod val="65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5538A54-8CB7-4B98-B953-DBCBFD596DA3}"/>
              </a:ext>
            </a:extLst>
          </p:cNvPr>
          <p:cNvCxnSpPr>
            <a:cxnSpLocks/>
            <a:stCxn id="36" idx="3"/>
            <a:endCxn id="31" idx="1"/>
          </p:cNvCxnSpPr>
          <p:nvPr/>
        </p:nvCxnSpPr>
        <p:spPr>
          <a:xfrm>
            <a:off x="3891397" y="3917555"/>
            <a:ext cx="3092204" cy="2062494"/>
          </a:xfrm>
          <a:prstGeom prst="straightConnector1">
            <a:avLst/>
          </a:prstGeom>
          <a:ln w="53975" cap="sq">
            <a:solidFill>
              <a:schemeClr val="tx1">
                <a:lumMod val="65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83BB7ABE-EF7C-48D6-B994-5758F26C71CB}"/>
              </a:ext>
            </a:extLst>
          </p:cNvPr>
          <p:cNvGrpSpPr/>
          <p:nvPr/>
        </p:nvGrpSpPr>
        <p:grpSpPr>
          <a:xfrm>
            <a:off x="914580" y="3179367"/>
            <a:ext cx="2976817" cy="1476375"/>
            <a:chOff x="721895" y="1491644"/>
            <a:chExt cx="2976817" cy="14763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22E3E02-7DB8-42C8-9263-F2E339EF3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21895" y="1713765"/>
              <a:ext cx="912229" cy="1024504"/>
            </a:xfrm>
            <a:prstGeom prst="rect">
              <a:avLst/>
            </a:prstGeom>
          </p:spPr>
        </p:pic>
        <p:pic>
          <p:nvPicPr>
            <p:cNvPr id="36" name="Picture 6" descr="Image result for xaml logo">
              <a:extLst>
                <a:ext uri="{FF2B5EF4-FFF2-40B4-BE49-F238E27FC236}">
                  <a16:creationId xmlns:a16="http://schemas.microsoft.com/office/drawing/2014/main" id="{16652EDE-3667-42AA-89F2-DB7F8B0577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2337" y="1491644"/>
              <a:ext cx="1476375" cy="1476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38C0EF4-A163-457A-AEDC-10D7EC08FC95}"/>
                </a:ext>
              </a:extLst>
            </p:cNvPr>
            <p:cNvSpPr txBox="1"/>
            <p:nvPr/>
          </p:nvSpPr>
          <p:spPr>
            <a:xfrm>
              <a:off x="1634124" y="1672019"/>
              <a:ext cx="69762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6600" dirty="0">
                  <a:solidFill>
                    <a:schemeClr val="bg1"/>
                  </a:solidFill>
                </a:rPr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055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BA476F1-2213-46A7-9D7B-12BA0F488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US" sz="3200" b="0" dirty="0"/>
              <a:t>First attempt – </a:t>
            </a:r>
            <a:r>
              <a:rPr lang="en-US" sz="3200" b="0" dirty="0" err="1"/>
              <a:t>Xamarin.Forms</a:t>
            </a:r>
            <a:endParaRPr lang="en-US" sz="3200" b="0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E584E92-8E1B-4FF0-BA57-68A149D09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612370"/>
            <a:ext cx="7155244" cy="5015076"/>
          </a:xfrm>
        </p:spPr>
        <p:txBody>
          <a:bodyPr/>
          <a:lstStyle/>
          <a:p>
            <a:r>
              <a:rPr lang="en-US" dirty="0"/>
              <a:t>XAML → platform UI controls</a:t>
            </a:r>
          </a:p>
          <a:p>
            <a:endParaRPr lang="cs-CZ" dirty="0"/>
          </a:p>
          <a:p>
            <a:r>
              <a:rPr lang="en-US" dirty="0"/>
              <a:t>Simplified XAML and styling, different naming conventions</a:t>
            </a:r>
            <a:endParaRPr lang="cs-CZ" dirty="0"/>
          </a:p>
          <a:p>
            <a:pPr lvl="1"/>
            <a:r>
              <a:rPr lang="cs-CZ" dirty="0" err="1">
                <a:latin typeface="Consolas" panose="020B0609020204030204" pitchFamily="49" charset="0"/>
              </a:rPr>
              <a:t>Width</a:t>
            </a:r>
            <a:r>
              <a:rPr lang="cs-CZ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/ </a:t>
            </a:r>
            <a:r>
              <a:rPr lang="en-US" dirty="0" err="1">
                <a:latin typeface="Consolas" panose="020B0609020204030204" pitchFamily="49" charset="0"/>
              </a:rPr>
              <a:t>WidthRequest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</a:rPr>
              <a:t>Background / </a:t>
            </a:r>
            <a:r>
              <a:rPr lang="en-US" dirty="0" err="1">
                <a:latin typeface="Consolas" panose="020B0609020204030204" pitchFamily="49" charset="0"/>
              </a:rPr>
              <a:t>BackgroundColor</a:t>
            </a:r>
            <a:endParaRPr lang="en-US" dirty="0"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en-US" dirty="0" err="1"/>
              <a:t>Xamarin.Essentials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5DDDF6D6-64CE-4453-B3D3-782C8B53E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056" name="Picture 8" descr="Image result for xamarin logo">
            <a:extLst>
              <a:ext uri="{FF2B5EF4-FFF2-40B4-BE49-F238E27FC236}">
                <a16:creationId xmlns:a16="http://schemas.microsoft.com/office/drawing/2014/main" id="{DF0FE362-8304-4A88-B6F7-1BC1F3747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387" y="2087001"/>
            <a:ext cx="3011595" cy="2683998"/>
          </a:xfrm>
          <a:prstGeom prst="rect">
            <a:avLst/>
          </a:prstGeom>
          <a:noFill/>
          <a:effectLst>
            <a:outerShdw blurRad="571500" dist="368300" dir="5400000" algn="ctr" rotWithShape="0">
              <a:srgbClr val="000000">
                <a:alpha val="1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28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5310C4A-721B-4197-B223-3F7729DE3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cs-CZ" sz="3200" b="0" dirty="0" err="1"/>
              <a:t>Xamarin.Forms</a:t>
            </a:r>
            <a:r>
              <a:rPr lang="en-US" sz="3200" b="0" dirty="0"/>
              <a:t> UI comparison</a:t>
            </a:r>
          </a:p>
        </p:txBody>
      </p:sp>
      <p:pic>
        <p:nvPicPr>
          <p:cNvPr id="6" name="Zástupný obsah 5" descr="Obsah obrázku snímek obrazovky&#10;&#10;Popis byl vytvořen automaticky">
            <a:extLst>
              <a:ext uri="{FF2B5EF4-FFF2-40B4-BE49-F238E27FC236}">
                <a16:creationId xmlns:a16="http://schemas.microsoft.com/office/drawing/2014/main" id="{0B84DF8D-84F9-4225-AD65-73B337D00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2318" y="1086228"/>
            <a:ext cx="9235977" cy="5541586"/>
          </a:xfr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97B532C8-F436-4CF1-AED9-9F5D1CFDF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10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6450DB8-7DCF-4B8E-9B79-F2BD00E92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US" sz="3200" b="0" dirty="0" err="1"/>
              <a:t>Xamarin.Forms</a:t>
            </a:r>
            <a:r>
              <a:rPr lang="en-US" sz="3200" b="0" dirty="0"/>
              <a:t> Shell/Material design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344AE27A-5588-4527-8F00-1920C303FB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Zástupný obsah 5" descr="Obsah obrázku snímek obrazovky&#10;&#10;Popis byl vytvořen automaticky">
            <a:extLst>
              <a:ext uri="{FF2B5EF4-FFF2-40B4-BE49-F238E27FC236}">
                <a16:creationId xmlns:a16="http://schemas.microsoft.com/office/drawing/2014/main" id="{C5F327F0-13FA-4417-A5F7-F3F21BD0C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079" y="1126671"/>
            <a:ext cx="5456122" cy="5370351"/>
          </a:xfrm>
        </p:spPr>
      </p:pic>
      <p:pic>
        <p:nvPicPr>
          <p:cNvPr id="12" name="Obrázek 11" descr="Obsah obrázku elektronika, displej, snímek obrazovky, monitor&#10;&#10;Popis byl vytvořen automaticky">
            <a:extLst>
              <a:ext uri="{FF2B5EF4-FFF2-40B4-BE49-F238E27FC236}">
                <a16:creationId xmlns:a16="http://schemas.microsoft.com/office/drawing/2014/main" id="{775414B8-A607-4FDD-A049-82E8F6A53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201" y="1721561"/>
            <a:ext cx="6351088" cy="400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90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1360-BBEB-408E-8F9B-EA0CD91EA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90445"/>
            <a:ext cx="8534400" cy="492443"/>
          </a:xfrm>
        </p:spPr>
        <p:txBody>
          <a:bodyPr/>
          <a:lstStyle/>
          <a:p>
            <a:r>
              <a:rPr lang="en-US" sz="3200" b="0" dirty="0"/>
              <a:t>Uno Platform</a:t>
            </a:r>
            <a:endParaRPr lang="en-CA" sz="3200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705AB-6544-4859-B5EB-DBBE535A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612370"/>
            <a:ext cx="7125938" cy="4884652"/>
          </a:xfrm>
        </p:spPr>
        <p:txBody>
          <a:bodyPr/>
          <a:lstStyle/>
          <a:p>
            <a:r>
              <a:rPr lang="en-US" dirty="0"/>
              <a:t>Port of Universal Windows Platform (UWP) </a:t>
            </a:r>
            <a:r>
              <a:rPr lang="en-US" b="1" dirty="0"/>
              <a:t>API and XAML</a:t>
            </a:r>
            <a:r>
              <a:rPr lang="en-US" dirty="0"/>
              <a:t> to iOS/Android/WASM/macOS</a:t>
            </a:r>
          </a:p>
          <a:p>
            <a:endParaRPr lang="en-US" dirty="0"/>
          </a:p>
          <a:p>
            <a:r>
              <a:rPr lang="en-US" dirty="0"/>
              <a:t>Written in </a:t>
            </a:r>
            <a:r>
              <a:rPr lang="en-US" b="1" dirty="0"/>
              <a:t>C# </a:t>
            </a:r>
            <a:r>
              <a:rPr lang="en-US" dirty="0"/>
              <a:t>(with bits of Java and JavaScript)</a:t>
            </a:r>
          </a:p>
          <a:p>
            <a:r>
              <a:rPr lang="en-US" dirty="0"/>
              <a:t>1:1 compatibility with UWP XAML, existing skills –  consistent UI</a:t>
            </a:r>
          </a:p>
          <a:p>
            <a:endParaRPr lang="en-US" dirty="0"/>
          </a:p>
          <a:p>
            <a:r>
              <a:rPr lang="en-US" dirty="0"/>
              <a:t>Developed by </a:t>
            </a:r>
            <a:r>
              <a:rPr lang="en-US" b="1" dirty="0" err="1"/>
              <a:t>nventive</a:t>
            </a:r>
            <a:r>
              <a:rPr lang="en-US" dirty="0"/>
              <a:t> </a:t>
            </a:r>
          </a:p>
          <a:p>
            <a:r>
              <a:rPr lang="en-US" b="1" dirty="0"/>
              <a:t>Free</a:t>
            </a:r>
            <a:r>
              <a:rPr lang="en-US" dirty="0"/>
              <a:t> and </a:t>
            </a:r>
            <a:r>
              <a:rPr lang="en-US" b="1" dirty="0"/>
              <a:t>open source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85110-32E3-48BE-ABB0-3076B35659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1982" y="6281578"/>
            <a:ext cx="406131" cy="215444"/>
          </a:xfrm>
        </p:spPr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026" name="Picture 2" descr="Uno Platform">
            <a:extLst>
              <a:ext uri="{FF2B5EF4-FFF2-40B4-BE49-F238E27FC236}">
                <a16:creationId xmlns:a16="http://schemas.microsoft.com/office/drawing/2014/main" id="{2A9D6695-0E06-4C4D-A3DA-07D677F36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714" y="1554457"/>
            <a:ext cx="3360915" cy="3332127"/>
          </a:xfrm>
          <a:prstGeom prst="rect">
            <a:avLst/>
          </a:prstGeom>
          <a:noFill/>
          <a:effectLst>
            <a:outerShdw blurRad="431800" dist="292100" dir="5400000" algn="ctr" rotWithShape="0">
              <a:srgbClr val="000000">
                <a:alpha val="17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A86E01-DD37-4643-9A1C-0AC603C79BB8}"/>
              </a:ext>
            </a:extLst>
          </p:cNvPr>
          <p:cNvSpPr txBox="1"/>
          <p:nvPr/>
        </p:nvSpPr>
        <p:spPr>
          <a:xfrm>
            <a:off x="7438577" y="5248412"/>
            <a:ext cx="4387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59BFF"/>
                </a:solidFill>
                <a:latin typeface="Open Sans" panose="020B0606030504020204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https://platform.uno/</a:t>
            </a:r>
            <a:endParaRPr lang="en-US" sz="2400" b="1" dirty="0">
              <a:solidFill>
                <a:srgbClr val="159BFF"/>
              </a:solidFill>
              <a:latin typeface="Open Sans" panose="020B0606030504020204"/>
            </a:endParaRPr>
          </a:p>
        </p:txBody>
      </p:sp>
    </p:spTree>
    <p:extLst>
      <p:ext uri="{BB962C8B-B14F-4D97-AF65-F5344CB8AC3E}">
        <p14:creationId xmlns:p14="http://schemas.microsoft.com/office/powerpoint/2010/main" val="222358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Slice">
  <a:themeElements>
    <a:clrScheme name="Custom 2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86C5EE"/>
      </a:hlink>
      <a:folHlink>
        <a:srgbClr val="D8D8D8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04F5678341234499434AE32C0D8E95" ma:contentTypeVersion="4" ma:contentTypeDescription="Create a new document." ma:contentTypeScope="" ma:versionID="873627b67be1935a8a304011675ccff4">
  <xsd:schema xmlns:xsd="http://www.w3.org/2001/XMLSchema" xmlns:xs="http://www.w3.org/2001/XMLSchema" xmlns:p="http://schemas.microsoft.com/office/2006/metadata/properties" xmlns:ns2="d852ea95-a5d1-48e3-aef8-d348a069ed43" targetNamespace="http://schemas.microsoft.com/office/2006/metadata/properties" ma:root="true" ma:fieldsID="cb827438cbdb1380e0300952a5795913" ns2:_="">
    <xsd:import namespace="d852ea95-a5d1-48e3-aef8-d348a069ed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52ea95-a5d1-48e3-aef8-d348a069ed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E94390C-BE24-4034-ADE8-62514ADE778A}">
  <ds:schemaRefs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purl.org/dc/dcmitype/"/>
    <ds:schemaRef ds:uri="d852ea95-a5d1-48e3-aef8-d348a069ed43"/>
    <ds:schemaRef ds:uri="http://www.w3.org/XML/1998/namespace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14F08077-B044-42AA-A4B4-BBAA0CF78C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852ea95-a5d1-48e3-aef8-d348a069ed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2C9D04E-0A8B-44A7-83B6-02623D03F2C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28735</TotalTime>
  <Words>2034</Words>
  <Application>Microsoft Office PowerPoint</Application>
  <PresentationFormat>Širokoúhlá obrazovka</PresentationFormat>
  <Paragraphs>429</Paragraphs>
  <Slides>30</Slides>
  <Notes>26</Notes>
  <HiddenSlides>2</HiddenSlides>
  <MMClips>0</MMClips>
  <ScaleCrop>false</ScaleCrop>
  <HeadingPairs>
    <vt:vector size="6" baseType="variant">
      <vt:variant>
        <vt:lpstr>Použitá písma</vt:lpstr>
      </vt:variant>
      <vt:variant>
        <vt:i4>9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30</vt:i4>
      </vt:variant>
    </vt:vector>
  </HeadingPairs>
  <TitlesOfParts>
    <vt:vector size="40" baseType="lpstr">
      <vt:lpstr>Arial</vt:lpstr>
      <vt:lpstr>Calibri</vt:lpstr>
      <vt:lpstr>Century Gothic</vt:lpstr>
      <vt:lpstr>Consolas</vt:lpstr>
      <vt:lpstr>Menlo</vt:lpstr>
      <vt:lpstr>Open Sans</vt:lpstr>
      <vt:lpstr>Open Sans Semibold</vt:lpstr>
      <vt:lpstr>System Font Regular</vt:lpstr>
      <vt:lpstr>Wingdings 3</vt:lpstr>
      <vt:lpstr>Slice</vt:lpstr>
      <vt:lpstr>Uno Platform – UWP everywhere</vt:lpstr>
      <vt:lpstr>Outline</vt:lpstr>
      <vt:lpstr>Prezentace aplikace PowerPoint</vt:lpstr>
      <vt:lpstr>O(N) development time</vt:lpstr>
      <vt:lpstr>O(1) O(lg N) development time</vt:lpstr>
      <vt:lpstr>First attempt – Xamarin.Forms</vt:lpstr>
      <vt:lpstr>Xamarin.Forms UI comparison</vt:lpstr>
      <vt:lpstr>Xamarin.Forms Shell/Material design</vt:lpstr>
      <vt:lpstr>Uno Platform</vt:lpstr>
      <vt:lpstr>Uno Platform UI comparison</vt:lpstr>
      <vt:lpstr>Uno Platform UI comparison</vt:lpstr>
      <vt:lpstr>Supported platforms</vt:lpstr>
      <vt:lpstr>The Uno Philosophy</vt:lpstr>
      <vt:lpstr>Prezentace aplikace PowerPoint</vt:lpstr>
      <vt:lpstr>Uno UI</vt:lpstr>
      <vt:lpstr>Uno – UI? Not only!</vt:lpstr>
      <vt:lpstr>Uno Platform Prerequisites</vt:lpstr>
      <vt:lpstr>Demo Hello, Uno Platform</vt:lpstr>
      <vt:lpstr>How does it work?</vt:lpstr>
      <vt:lpstr>Uno namespaces = UWP namespaces</vt:lpstr>
      <vt:lpstr>API to Native Mapping</vt:lpstr>
      <vt:lpstr>XAML Code generation</vt:lpstr>
      <vt:lpstr>Mixins with Roslyn</vt:lpstr>
      <vt:lpstr>Demo A peek under the hood</vt:lpstr>
      <vt:lpstr>Third-party libraries</vt:lpstr>
      <vt:lpstr>Uno ♥ WebAssembly</vt:lpstr>
      <vt:lpstr>Uno Platform Playground</vt:lpstr>
      <vt:lpstr>Uno Platform Playground</vt:lpstr>
      <vt:lpstr>Call to action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Webassembly and the Microsoft stack</dc:title>
  <dc:creator>Jérôme Laban</dc:creator>
  <cp:lastModifiedBy>Martin Zikmund</cp:lastModifiedBy>
  <cp:revision>98</cp:revision>
  <cp:lastPrinted>2018-10-15T22:24:56Z</cp:lastPrinted>
  <dcterms:created xsi:type="dcterms:W3CDTF">2018-09-07T17:56:55Z</dcterms:created>
  <dcterms:modified xsi:type="dcterms:W3CDTF">2019-05-28T11:54:37Z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0x0101007C04F5678341234499434AE32C0D8E95</vt:lpwstr>
  </property>
</Properties>
</file>